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Lst>
  <p:notesMasterIdLst>
    <p:notesMasterId r:id="rId15"/>
  </p:notesMasterIdLst>
  <p:handoutMasterIdLst>
    <p:handoutMasterId r:id="rId16"/>
  </p:handoutMasterIdLst>
  <p:sldIdLst>
    <p:sldId id="1340" r:id="rId6"/>
    <p:sldId id="1325" r:id="rId7"/>
    <p:sldId id="1341" r:id="rId8"/>
    <p:sldId id="1339" r:id="rId9"/>
    <p:sldId id="1338" r:id="rId10"/>
    <p:sldId id="1324" r:id="rId11"/>
    <p:sldId id="1342" r:id="rId12"/>
    <p:sldId id="1344" r:id="rId13"/>
    <p:sldId id="1277" r:id="rId14"/>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340"/>
            <p14:sldId id="1325"/>
            <p14:sldId id="1341"/>
            <p14:sldId id="1339"/>
            <p14:sldId id="1338"/>
            <p14:sldId id="1324"/>
            <p14:sldId id="1342"/>
            <p14:sldId id="1344"/>
            <p14:sldId id="1277"/>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6"/>
    <a:srgbClr val="0064B1"/>
    <a:srgbClr val="F58A1C"/>
    <a:srgbClr val="EE8200"/>
    <a:srgbClr val="F28500"/>
    <a:srgbClr val="83B800"/>
    <a:srgbClr val="FFFFFF"/>
    <a:srgbClr val="FBFBFB"/>
    <a:srgbClr val="0000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12" autoAdjust="0"/>
    <p:restoredTop sz="95872" autoAdjust="0"/>
  </p:normalViewPr>
  <p:slideViewPr>
    <p:cSldViewPr snapToGrid="0">
      <p:cViewPr varScale="1">
        <p:scale>
          <a:sx n="146" d="100"/>
          <a:sy n="146" d="100"/>
        </p:scale>
        <p:origin x="176" y="424"/>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9/8/17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610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201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97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886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903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95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146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93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1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idir.uta.edu/index.php/File:NSF.png" TargetMode="Externa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tiff"/><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hyperlink" Target="https://idir.uta.edu/index.php/File:NSFC_tr.png" TargetMode="External"/><Relationship Id="rId10"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9" Type="http://schemas.openxmlformats.org/officeDocument/2006/relationships/image" Target="../media/image14.tiff"/><Relationship Id="rId20" Type="http://schemas.openxmlformats.org/officeDocument/2006/relationships/image" Target="../media/image25.tiff"/><Relationship Id="rId21" Type="http://schemas.openxmlformats.org/officeDocument/2006/relationships/image" Target="../media/image26.tiff"/><Relationship Id="rId22" Type="http://schemas.openxmlformats.org/officeDocument/2006/relationships/image" Target="../media/image27.tiff"/><Relationship Id="rId23" Type="http://schemas.openxmlformats.org/officeDocument/2006/relationships/image" Target="../media/image28.tiff"/><Relationship Id="rId24" Type="http://schemas.openxmlformats.org/officeDocument/2006/relationships/image" Target="../media/image29.tiff"/><Relationship Id="rId25" Type="http://schemas.openxmlformats.org/officeDocument/2006/relationships/image" Target="../media/image30.tiff"/><Relationship Id="rId26" Type="http://schemas.openxmlformats.org/officeDocument/2006/relationships/image" Target="../media/image31.tiff"/><Relationship Id="rId27" Type="http://schemas.openxmlformats.org/officeDocument/2006/relationships/image" Target="../media/image32.tiff"/><Relationship Id="rId28" Type="http://schemas.openxmlformats.org/officeDocument/2006/relationships/image" Target="../media/image33.tiff"/><Relationship Id="rId29" Type="http://schemas.openxmlformats.org/officeDocument/2006/relationships/image" Target="../media/image34.tiff"/><Relationship Id="rId10" Type="http://schemas.openxmlformats.org/officeDocument/2006/relationships/image" Target="../media/image15.tiff"/><Relationship Id="rId11" Type="http://schemas.openxmlformats.org/officeDocument/2006/relationships/image" Target="../media/image16.tiff"/><Relationship Id="rId12" Type="http://schemas.openxmlformats.org/officeDocument/2006/relationships/image" Target="../media/image17.tiff"/><Relationship Id="rId13" Type="http://schemas.openxmlformats.org/officeDocument/2006/relationships/image" Target="../media/image18.tiff"/><Relationship Id="rId14" Type="http://schemas.openxmlformats.org/officeDocument/2006/relationships/image" Target="../media/image19.tiff"/><Relationship Id="rId15" Type="http://schemas.openxmlformats.org/officeDocument/2006/relationships/image" Target="../media/image20.tiff"/><Relationship Id="rId16" Type="http://schemas.openxmlformats.org/officeDocument/2006/relationships/image" Target="../media/image21.tiff"/><Relationship Id="rId17" Type="http://schemas.openxmlformats.org/officeDocument/2006/relationships/image" Target="../media/image22.tiff"/><Relationship Id="rId18" Type="http://schemas.openxmlformats.org/officeDocument/2006/relationships/image" Target="../media/image23.tiff"/><Relationship Id="rId19" Type="http://schemas.openxmlformats.org/officeDocument/2006/relationships/image" Target="../media/image24.tiff"/><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image" Target="../media/image1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1" Type="http://schemas.openxmlformats.org/officeDocument/2006/relationships/hyperlink" Target="http://idir.uta.edu/gqbe" TargetMode="External"/><Relationship Id="rId12" Type="http://schemas.openxmlformats.org/officeDocument/2006/relationships/hyperlink" Target="http://idir.uta.edu/orion" TargetMode="External"/><Relationship Id="rId13" Type="http://schemas.openxmlformats.org/officeDocument/2006/relationships/hyperlink" Target="http://dl.acm.org/citation.cfm?id=2915221&amp;picked=formats&amp;CFID=772796515"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hyperlink" Target="https://vimeo.com/channels/1024406" TargetMode="External"/><Relationship Id="rId6" Type="http://schemas.openxmlformats.org/officeDocument/2006/relationships/hyperlink" Target="http://idir.uta.edu/claimbuster" TargetMode="External"/><Relationship Id="rId7" Type="http://schemas.openxmlformats.org/officeDocument/2006/relationships/hyperlink" Target="http://idir.uta.edu/crewscout" TargetMode="External"/><Relationship Id="rId8" Type="http://schemas.openxmlformats.org/officeDocument/2006/relationships/hyperlink" Target="http://idir.uta.edu/erq" TargetMode="External"/><Relationship Id="rId9" Type="http://schemas.openxmlformats.org/officeDocument/2006/relationships/hyperlink" Target="http://idir.uta.edu/facetedpedia" TargetMode="External"/><Relationship Id="rId10" Type="http://schemas.openxmlformats.org/officeDocument/2006/relationships/hyperlink" Target="http://idir.uta.edu/factwatch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a:t>
            </a:fld>
            <a:endParaRPr lang="en-US"/>
          </a:p>
        </p:txBody>
      </p:sp>
      <p:sp>
        <p:nvSpPr>
          <p:cNvPr id="15" name="Title 1"/>
          <p:cNvSpPr>
            <a:spLocks noGrp="1"/>
          </p:cNvSpPr>
          <p:nvPr>
            <p:ph type="title"/>
          </p:nvPr>
        </p:nvSpPr>
        <p:spPr>
          <a:xfrm>
            <a:off x="160836" y="171450"/>
            <a:ext cx="6832632" cy="997196"/>
          </a:xfrm>
        </p:spPr>
        <p:txBody>
          <a:bodyPr/>
          <a:lstStyle/>
          <a:p>
            <a:r>
              <a:rPr lang="en-US" sz="3600" b="1" dirty="0" smtClean="0">
                <a:solidFill>
                  <a:srgbClr val="0064B1"/>
                </a:solidFill>
              </a:rPr>
              <a:t>Innovative </a:t>
            </a:r>
            <a:r>
              <a:rPr lang="en-US" sz="3600" b="1" dirty="0">
                <a:solidFill>
                  <a:srgbClr val="0064B1"/>
                </a:solidFill>
              </a:rPr>
              <a:t>Database and Information Systems Research </a:t>
            </a:r>
            <a:r>
              <a:rPr lang="en-US" sz="3600" b="1" dirty="0" smtClean="0">
                <a:solidFill>
                  <a:srgbClr val="0064B1"/>
                </a:solidFill>
              </a:rPr>
              <a:t>Laboratory</a:t>
            </a:r>
            <a:endParaRPr lang="en-US" sz="3600" b="1" dirty="0">
              <a:solidFill>
                <a:srgbClr val="0064B1"/>
              </a:solidFill>
            </a:endParaRPr>
          </a:p>
        </p:txBody>
      </p:sp>
      <p:sp>
        <p:nvSpPr>
          <p:cNvPr id="16" name="Text Placeholder 2"/>
          <p:cNvSpPr>
            <a:spLocks noGrp="1"/>
          </p:cNvSpPr>
          <p:nvPr>
            <p:ph type="body" sz="quarter" idx="10"/>
          </p:nvPr>
        </p:nvSpPr>
        <p:spPr>
          <a:xfrm>
            <a:off x="389435" y="1558834"/>
            <a:ext cx="8432831" cy="3379387"/>
          </a:xfrm>
        </p:spPr>
        <p:txBody>
          <a:bodyPr/>
          <a:lstStyle/>
          <a:p>
            <a:pPr algn="ctr">
              <a:spcAft>
                <a:spcPts val="0"/>
              </a:spcAft>
            </a:pPr>
            <a:r>
              <a:rPr lang="en-US" sz="2800" dirty="0" smtClean="0">
                <a:solidFill>
                  <a:schemeClr val="tx1"/>
                </a:solidFill>
                <a:latin typeface="Garamond" panose="02020404030301010803" pitchFamily="18" charset="0"/>
              </a:rPr>
              <a:t>Chengkai Li, Associate Professor</a:t>
            </a:r>
          </a:p>
          <a:p>
            <a:pPr>
              <a:spcAft>
                <a:spcPts val="0"/>
              </a:spcAft>
            </a:pPr>
            <a:endParaRPr lang="en-US" sz="2000" dirty="0" smtClean="0">
              <a:solidFill>
                <a:srgbClr val="F58026"/>
              </a:solidFill>
              <a:latin typeface="Garamond" panose="02020404030301010803" pitchFamily="18" charset="0"/>
            </a:endParaRPr>
          </a:p>
          <a:p>
            <a:pPr>
              <a:spcAft>
                <a:spcPts val="0"/>
              </a:spcAft>
            </a:pPr>
            <a:r>
              <a:rPr lang="en-US" sz="2800" dirty="0" smtClean="0">
                <a:solidFill>
                  <a:srgbClr val="F58026"/>
                </a:solidFill>
                <a:latin typeface="Garamond" panose="02020404030301010803" pitchFamily="18" charset="0"/>
              </a:rPr>
              <a:t>Research areas</a:t>
            </a: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Big Data and Data Science (Database, Data Mining, Natural Language Processing)</a:t>
            </a:r>
            <a:endParaRPr lang="en-US" sz="2800" dirty="0" smtClean="0">
              <a:solidFill>
                <a:srgbClr val="F58026"/>
              </a:solidFill>
              <a:latin typeface="Garamond" panose="02020404030301010803" pitchFamily="18" charset="0"/>
            </a:endParaRPr>
          </a:p>
          <a:p>
            <a:pPr>
              <a:spcAft>
                <a:spcPts val="0"/>
              </a:spcAft>
            </a:pPr>
            <a:r>
              <a:rPr lang="en-US" sz="2800" dirty="0" smtClean="0">
                <a:solidFill>
                  <a:srgbClr val="F58026"/>
                </a:solidFill>
                <a:latin typeface="Garamond" panose="02020404030301010803" pitchFamily="18" charset="0"/>
              </a:rPr>
              <a:t>Research directions</a:t>
            </a:r>
            <a:endParaRPr lang="en-US" sz="2800" dirty="0">
              <a:solidFill>
                <a:srgbClr val="F58026"/>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computational journalism, computational fact-checking </a:t>
            </a:r>
            <a:r>
              <a:rPr lang="en-US" sz="2000" b="1" dirty="0" smtClean="0">
                <a:solidFill>
                  <a:schemeClr val="tx1"/>
                </a:solidFill>
                <a:latin typeface="Garamond" panose="02020404030301010803" pitchFamily="18" charset="0"/>
              </a:rPr>
              <a:t>(global leading position, well-known in both computing and professional fact-checking communities)</a:t>
            </a: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crowdsourcing </a:t>
            </a:r>
            <a:r>
              <a:rPr lang="en-US" sz="2000" dirty="0">
                <a:solidFill>
                  <a:schemeClr val="tx1"/>
                </a:solidFill>
                <a:latin typeface="Garamond" panose="02020404030301010803" pitchFamily="18" charset="0"/>
              </a:rPr>
              <a:t>and human </a:t>
            </a:r>
            <a:r>
              <a:rPr lang="en-US" sz="2000" dirty="0" smtClean="0">
                <a:solidFill>
                  <a:schemeClr val="tx1"/>
                </a:solidFill>
                <a:latin typeface="Garamond" panose="02020404030301010803" pitchFamily="18" charset="0"/>
              </a:rPr>
              <a:t>computation</a:t>
            </a:r>
          </a:p>
          <a:p>
            <a:pPr marL="342900" lvl="1" indent="-342900">
              <a:spcAft>
                <a:spcPts val="0"/>
              </a:spcAft>
              <a:buFont typeface="Courier New" panose="02070309020205020404" pitchFamily="49" charset="0"/>
              <a:buChar char="o"/>
            </a:pPr>
            <a:r>
              <a:rPr lang="en-US" dirty="0"/>
              <a:t>c</a:t>
            </a:r>
            <a:r>
              <a:rPr lang="en-US" dirty="0" smtClean="0"/>
              <a:t>ybersecurity, social bots</a:t>
            </a:r>
            <a:endParaRPr lang="en-US" sz="2000" dirty="0" smtClean="0">
              <a:solidFill>
                <a:schemeClr val="tx1"/>
              </a:solidFill>
              <a:latin typeface="Garamond" panose="02020404030301010803" pitchFamily="18" charset="0"/>
            </a:endParaRPr>
          </a:p>
          <a:p>
            <a:pPr marL="342900" lvl="1" indent="-342900">
              <a:spcAft>
                <a:spcPts val="0"/>
              </a:spcAft>
              <a:buFont typeface="Courier New" panose="02070309020205020404" pitchFamily="49" charset="0"/>
              <a:buChar char="o"/>
            </a:pPr>
            <a:r>
              <a:rPr lang="en-US" sz="2000" dirty="0" smtClean="0">
                <a:solidFill>
                  <a:schemeClr val="tx1"/>
                </a:solidFill>
                <a:latin typeface="Garamond" panose="02020404030301010803" pitchFamily="18" charset="0"/>
              </a:rPr>
              <a:t>data </a:t>
            </a:r>
            <a:r>
              <a:rPr lang="en-US" sz="2000" dirty="0">
                <a:solidFill>
                  <a:schemeClr val="tx1"/>
                </a:solidFill>
                <a:latin typeface="Garamond" panose="02020404030301010803" pitchFamily="18" charset="0"/>
              </a:rPr>
              <a:t>exploration by ranking/skyline/preference </a:t>
            </a:r>
            <a:r>
              <a:rPr lang="en-US" sz="2000" dirty="0" smtClean="0">
                <a:solidFill>
                  <a:schemeClr val="tx1"/>
                </a:solidFill>
                <a:latin typeface="Garamond" panose="02020404030301010803" pitchFamily="18" charset="0"/>
              </a:rPr>
              <a:t>queries</a:t>
            </a:r>
          </a:p>
          <a:p>
            <a:pPr marL="342900" lvl="1" indent="-342900">
              <a:spcAft>
                <a:spcPts val="0"/>
              </a:spcAft>
              <a:buFont typeface="Courier New" panose="02070309020205020404" pitchFamily="49" charset="0"/>
              <a:buChar char="o"/>
            </a:pPr>
            <a:r>
              <a:rPr lang="en-US" dirty="0"/>
              <a:t>graph database usability, knowledge </a:t>
            </a:r>
            <a:r>
              <a:rPr lang="en-US" dirty="0" smtClean="0"/>
              <a:t>graphs</a:t>
            </a:r>
            <a:endParaRPr lang="en-US" dirty="0"/>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9268" y="0"/>
            <a:ext cx="1974259" cy="1110522"/>
          </a:xfrm>
          <a:prstGeom prst="rect">
            <a:avLst/>
          </a:prstGeom>
        </p:spPr>
      </p:pic>
      <p:sp>
        <p:nvSpPr>
          <p:cNvPr id="18" name="Title 1"/>
          <p:cNvSpPr txBox="1">
            <a:spLocks/>
          </p:cNvSpPr>
          <p:nvPr/>
        </p:nvSpPr>
        <p:spPr>
          <a:xfrm>
            <a:off x="7183759" y="888923"/>
            <a:ext cx="1854230" cy="4431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3200" b="1" dirty="0" smtClean="0"/>
              <a:t>idir.uta.edu</a:t>
            </a:r>
            <a:endParaRPr lang="en-US" sz="3200" b="1" dirty="0"/>
          </a:p>
        </p:txBody>
      </p:sp>
    </p:spTree>
    <p:extLst>
      <p:ext uri="{BB962C8B-B14F-4D97-AF65-F5344CB8AC3E}">
        <p14:creationId xmlns:p14="http://schemas.microsoft.com/office/powerpoint/2010/main" val="2004170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Funding Sponsors</a:t>
            </a:r>
            <a:endParaRPr lang="en-US" dirty="0">
              <a:solidFill>
                <a:srgbClr val="0064B1"/>
              </a:solidFill>
              <a:latin typeface="Garamond" panose="02020404030301010803" pitchFamily="18" charset="0"/>
            </a:endParaRPr>
          </a:p>
        </p:txBody>
      </p:sp>
      <p:sp>
        <p:nvSpPr>
          <p:cNvPr id="6" name="Rectangle 5"/>
          <p:cNvSpPr/>
          <p:nvPr/>
        </p:nvSpPr>
        <p:spPr>
          <a:xfrm>
            <a:off x="381664" y="1896274"/>
            <a:ext cx="5833941" cy="3170099"/>
          </a:xfrm>
          <a:prstGeom prst="rect">
            <a:avLst/>
          </a:prstGeom>
        </p:spPr>
        <p:txBody>
          <a:bodyPr wrap="square">
            <a:spAutoFit/>
          </a:bodyPr>
          <a:lstStyle/>
          <a:p>
            <a:r>
              <a:rPr lang="en-US" sz="2000" b="1" dirty="0" smtClean="0">
                <a:latin typeface="Garamond" panose="02020404030301010803" pitchFamily="18" charset="0"/>
              </a:rPr>
              <a:t>As PI</a:t>
            </a:r>
          </a:p>
          <a:p>
            <a:pPr marL="342900" indent="-342900">
              <a:buFont typeface="Courier New" charset="0"/>
              <a:buChar char="o"/>
            </a:pPr>
            <a:r>
              <a:rPr lang="en-US" sz="2000" dirty="0" smtClean="0">
                <a:latin typeface="Garamond" panose="02020404030301010803" pitchFamily="18" charset="0"/>
              </a:rPr>
              <a:t>NSF IIS #</a:t>
            </a:r>
            <a:r>
              <a:rPr lang="is-IS" sz="2000" dirty="0">
                <a:latin typeface="Garamond" panose="02020404030301010803" pitchFamily="18" charset="0"/>
              </a:rPr>
              <a:t>1719054</a:t>
            </a:r>
            <a:endParaRPr lang="en-US" sz="2000" dirty="0" smtClean="0">
              <a:latin typeface="Garamond" panose="02020404030301010803" pitchFamily="18" charset="0"/>
            </a:endParaRPr>
          </a:p>
          <a:p>
            <a:pPr marL="342900" indent="-342900">
              <a:buFont typeface="Courier New" charset="0"/>
              <a:buChar char="o"/>
            </a:pPr>
            <a:r>
              <a:rPr lang="en-US" sz="2000" dirty="0">
                <a:latin typeface="Garamond" panose="02020404030301010803" pitchFamily="18" charset="0"/>
              </a:rPr>
              <a:t>New Knight </a:t>
            </a:r>
            <a:r>
              <a:rPr lang="en-US" sz="2000" dirty="0" smtClean="0">
                <a:latin typeface="Garamond" panose="02020404030301010803" pitchFamily="18" charset="0"/>
              </a:rPr>
              <a:t>Foundation Grant</a:t>
            </a:r>
          </a:p>
          <a:p>
            <a:pPr marL="342900" indent="-342900">
              <a:buFont typeface="Courier New" charset="0"/>
              <a:buChar char="o"/>
            </a:pPr>
            <a:r>
              <a:rPr lang="en-US" sz="2000" dirty="0" smtClean="0">
                <a:latin typeface="Garamond" panose="02020404030301010803" pitchFamily="18" charset="0"/>
              </a:rPr>
              <a:t>Texas </a:t>
            </a:r>
            <a:r>
              <a:rPr lang="en-US" sz="2000" dirty="0">
                <a:latin typeface="Garamond" panose="02020404030301010803" pitchFamily="18" charset="0"/>
              </a:rPr>
              <a:t>National Security Network Excellence </a:t>
            </a:r>
            <a:r>
              <a:rPr lang="en-US" sz="2000" dirty="0" smtClean="0">
                <a:latin typeface="Garamond" panose="02020404030301010803" pitchFamily="18" charset="0"/>
              </a:rPr>
              <a:t>Fund</a:t>
            </a:r>
          </a:p>
          <a:p>
            <a:pPr marL="342900" indent="-342900">
              <a:buFont typeface="Courier New" charset="0"/>
              <a:buChar char="o"/>
            </a:pPr>
            <a:r>
              <a:rPr lang="en-US" sz="2000" dirty="0">
                <a:latin typeface="Garamond" panose="02020404030301010803" pitchFamily="18" charset="0"/>
              </a:rPr>
              <a:t>NSF I-Corps Teams </a:t>
            </a:r>
            <a:r>
              <a:rPr lang="en-US" sz="2000" dirty="0" smtClean="0">
                <a:latin typeface="Garamond" panose="02020404030301010803" pitchFamily="18" charset="0"/>
              </a:rPr>
              <a:t>#1565699</a:t>
            </a:r>
          </a:p>
          <a:p>
            <a:pPr marL="342900" indent="-342900">
              <a:buFont typeface="Courier New" charset="0"/>
              <a:buChar char="o"/>
            </a:pPr>
            <a:r>
              <a:rPr lang="en-US" sz="2000" dirty="0">
                <a:latin typeface="Garamond" panose="02020404030301010803" pitchFamily="18" charset="0"/>
              </a:rPr>
              <a:t>Knight Prototype Fund </a:t>
            </a:r>
            <a:endParaRPr lang="en-US" sz="2000" dirty="0" smtClean="0">
              <a:latin typeface="Garamond" panose="02020404030301010803" pitchFamily="18" charset="0"/>
            </a:endParaRPr>
          </a:p>
          <a:p>
            <a:pPr marL="342900" indent="-342900">
              <a:buFont typeface="Courier New" charset="0"/>
              <a:buChar char="o"/>
            </a:pPr>
            <a:r>
              <a:rPr lang="en-US" sz="2000" dirty="0" smtClean="0">
                <a:latin typeface="Garamond" panose="02020404030301010803" pitchFamily="18" charset="0"/>
              </a:rPr>
              <a:t>NSF IIS Medium #1408928</a:t>
            </a:r>
          </a:p>
          <a:p>
            <a:pPr marL="342900" indent="-342900">
              <a:buFont typeface="Courier New" charset="0"/>
              <a:buChar char="o"/>
            </a:pPr>
            <a:r>
              <a:rPr lang="en-US" sz="2000" dirty="0" smtClean="0">
                <a:latin typeface="Garamond" panose="02020404030301010803" pitchFamily="18" charset="0"/>
              </a:rPr>
              <a:t>HP Labs Innovation Research Award, 2011 and 2012</a:t>
            </a:r>
          </a:p>
          <a:p>
            <a:pPr marL="342900" indent="-342900">
              <a:buFont typeface="Courier New" charset="0"/>
              <a:buChar char="o"/>
            </a:pPr>
            <a:r>
              <a:rPr lang="en-US" sz="2000" dirty="0" smtClean="0">
                <a:latin typeface="Garamond" panose="02020404030301010803" pitchFamily="18" charset="0"/>
              </a:rPr>
              <a:t>NSF IIS #1018865</a:t>
            </a:r>
          </a:p>
          <a:p>
            <a:pPr marL="342900" indent="-342900">
              <a:buFont typeface="Courier New" charset="0"/>
              <a:buChar char="o"/>
            </a:pPr>
            <a:r>
              <a:rPr lang="en-US" sz="2000" dirty="0" smtClean="0">
                <a:latin typeface="Garamond" panose="02020404030301010803" pitchFamily="18" charset="0"/>
              </a:rPr>
              <a:t>UTA REP, FDL</a:t>
            </a:r>
          </a:p>
        </p:txBody>
      </p:sp>
      <p:pic>
        <p:nvPicPr>
          <p:cNvPr id="1042" name="Picture 18" descr="NSF.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335" y="917123"/>
            <a:ext cx="1282859" cy="96214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87500" y="929907"/>
            <a:ext cx="1064038" cy="93657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2</a:t>
            </a:fld>
            <a:endParaRPr lang="en-US"/>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92912" y="886213"/>
            <a:ext cx="1023964" cy="1023964"/>
          </a:xfrm>
          <a:prstGeom prst="rect">
            <a:avLst/>
          </a:prstGeom>
        </p:spPr>
      </p:pic>
      <p:pic>
        <p:nvPicPr>
          <p:cNvPr id="12" name="Picture 11" descr="C:\Users\Chengkai\Desktop\HPLab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9844" y="954207"/>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chengkai\AppData\Local\Temp\Rar$DRa0.306\UTA_A-logo_Sml_2c-rg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4927" y="919150"/>
            <a:ext cx="1083395" cy="95809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960962" y="1896274"/>
            <a:ext cx="2754238" cy="1015663"/>
          </a:xfrm>
          <a:prstGeom prst="rect">
            <a:avLst/>
          </a:prstGeom>
        </p:spPr>
        <p:txBody>
          <a:bodyPr wrap="square">
            <a:spAutoFit/>
          </a:bodyPr>
          <a:lstStyle/>
          <a:p>
            <a:r>
              <a:rPr lang="en-US" sz="2000" b="1" dirty="0" smtClean="0">
                <a:latin typeface="Garamond" panose="02020404030301010803" pitchFamily="18" charset="0"/>
              </a:rPr>
              <a:t>As Co-PI</a:t>
            </a:r>
          </a:p>
          <a:p>
            <a:pPr marL="342900" indent="-342900">
              <a:buFont typeface="Courier New" charset="0"/>
              <a:buChar char="o"/>
            </a:pPr>
            <a:r>
              <a:rPr lang="en-US" sz="2000" dirty="0" smtClean="0">
                <a:latin typeface="Garamond" panose="02020404030301010803" pitchFamily="18" charset="0"/>
              </a:rPr>
              <a:t>NSF CCF #1117369</a:t>
            </a:r>
          </a:p>
          <a:p>
            <a:pPr marL="342900" indent="-342900">
              <a:buFont typeface="Courier New" charset="0"/>
              <a:buChar char="o"/>
            </a:pPr>
            <a:r>
              <a:rPr lang="en-US" sz="2000" dirty="0">
                <a:latin typeface="Garamond" panose="02020404030301010803" pitchFamily="18" charset="0"/>
              </a:rPr>
              <a:t>NSFC </a:t>
            </a:r>
            <a:r>
              <a:rPr lang="en-US" sz="2000" dirty="0" smtClean="0">
                <a:latin typeface="Garamond" panose="02020404030301010803" pitchFamily="18" charset="0"/>
              </a:rPr>
              <a:t>61370019</a:t>
            </a:r>
            <a:endParaRPr lang="en-US" sz="2000" dirty="0">
              <a:latin typeface="Garamond" panose="02020404030301010803" pitchFamily="18" charset="0"/>
            </a:endParaRPr>
          </a:p>
        </p:txBody>
      </p:sp>
      <p:pic>
        <p:nvPicPr>
          <p:cNvPr id="15" name="Picture 20" descr="NSFC tr.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5182" y="836247"/>
            <a:ext cx="1131439" cy="112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1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3</a:t>
            </a:fld>
            <a:endParaRPr lang="en-US" dirty="0"/>
          </a:p>
        </p:txBody>
      </p:sp>
      <p:pic>
        <p:nvPicPr>
          <p:cNvPr id="15" name="Picture 14"/>
          <p:cNvPicPr>
            <a:picLocks noChangeAspect="1"/>
          </p:cNvPicPr>
          <p:nvPr/>
        </p:nvPicPr>
        <p:blipFill>
          <a:blip r:embed="rId3"/>
          <a:stretch>
            <a:fillRect/>
          </a:stretch>
        </p:blipFill>
        <p:spPr>
          <a:xfrm>
            <a:off x="591043" y="1963501"/>
            <a:ext cx="2208202" cy="961636"/>
          </a:xfrm>
          <a:prstGeom prst="rect">
            <a:avLst/>
          </a:prstGeom>
        </p:spPr>
      </p:pic>
      <p:pic>
        <p:nvPicPr>
          <p:cNvPr id="16" name="Picture 15"/>
          <p:cNvPicPr>
            <a:picLocks noChangeAspect="1"/>
          </p:cNvPicPr>
          <p:nvPr/>
        </p:nvPicPr>
        <p:blipFill>
          <a:blip r:embed="rId4"/>
          <a:stretch>
            <a:fillRect/>
          </a:stretch>
        </p:blipFill>
        <p:spPr>
          <a:xfrm>
            <a:off x="379365" y="896371"/>
            <a:ext cx="2631559" cy="545567"/>
          </a:xfrm>
          <a:prstGeom prst="rect">
            <a:avLst/>
          </a:prstGeom>
        </p:spPr>
      </p:pic>
      <p:pic>
        <p:nvPicPr>
          <p:cNvPr id="17" name="Picture 16"/>
          <p:cNvPicPr>
            <a:picLocks noChangeAspect="1"/>
          </p:cNvPicPr>
          <p:nvPr/>
        </p:nvPicPr>
        <p:blipFill>
          <a:blip r:embed="rId5"/>
          <a:stretch>
            <a:fillRect/>
          </a:stretch>
        </p:blipFill>
        <p:spPr>
          <a:xfrm>
            <a:off x="223283" y="2816438"/>
            <a:ext cx="2943722" cy="323810"/>
          </a:xfrm>
          <a:prstGeom prst="rect">
            <a:avLst/>
          </a:prstGeom>
        </p:spPr>
      </p:pic>
      <p:pic>
        <p:nvPicPr>
          <p:cNvPr id="18" name="Picture 17"/>
          <p:cNvPicPr>
            <a:picLocks noChangeAspect="1"/>
          </p:cNvPicPr>
          <p:nvPr/>
        </p:nvPicPr>
        <p:blipFill>
          <a:blip r:embed="rId6"/>
          <a:stretch>
            <a:fillRect/>
          </a:stretch>
        </p:blipFill>
        <p:spPr>
          <a:xfrm>
            <a:off x="3717242" y="3658805"/>
            <a:ext cx="1092201" cy="345772"/>
          </a:xfrm>
          <a:prstGeom prst="rect">
            <a:avLst/>
          </a:prstGeom>
        </p:spPr>
      </p:pic>
      <p:pic>
        <p:nvPicPr>
          <p:cNvPr id="19" name="Picture 18"/>
          <p:cNvPicPr>
            <a:picLocks noChangeAspect="1"/>
          </p:cNvPicPr>
          <p:nvPr/>
        </p:nvPicPr>
        <p:blipFill>
          <a:blip r:embed="rId7"/>
          <a:stretch>
            <a:fillRect/>
          </a:stretch>
        </p:blipFill>
        <p:spPr>
          <a:xfrm>
            <a:off x="5678250" y="1170307"/>
            <a:ext cx="1340489" cy="240730"/>
          </a:xfrm>
          <a:prstGeom prst="rect">
            <a:avLst/>
          </a:prstGeom>
        </p:spPr>
      </p:pic>
      <p:pic>
        <p:nvPicPr>
          <p:cNvPr id="20" name="Picture 19"/>
          <p:cNvPicPr>
            <a:picLocks noChangeAspect="1"/>
          </p:cNvPicPr>
          <p:nvPr/>
        </p:nvPicPr>
        <p:blipFill>
          <a:blip r:embed="rId8"/>
          <a:stretch>
            <a:fillRect/>
          </a:stretch>
        </p:blipFill>
        <p:spPr>
          <a:xfrm>
            <a:off x="5762543" y="3089759"/>
            <a:ext cx="1171902" cy="342512"/>
          </a:xfrm>
          <a:prstGeom prst="rect">
            <a:avLst/>
          </a:prstGeom>
        </p:spPr>
      </p:pic>
      <p:pic>
        <p:nvPicPr>
          <p:cNvPr id="21" name="Picture 20"/>
          <p:cNvPicPr>
            <a:picLocks noChangeAspect="1"/>
          </p:cNvPicPr>
          <p:nvPr/>
        </p:nvPicPr>
        <p:blipFill>
          <a:blip r:embed="rId9"/>
          <a:stretch>
            <a:fillRect/>
          </a:stretch>
        </p:blipFill>
        <p:spPr>
          <a:xfrm>
            <a:off x="277773" y="1596707"/>
            <a:ext cx="2834742" cy="434595"/>
          </a:xfrm>
          <a:prstGeom prst="rect">
            <a:avLst/>
          </a:prstGeom>
        </p:spPr>
      </p:pic>
      <p:pic>
        <p:nvPicPr>
          <p:cNvPr id="22" name="Picture 21"/>
          <p:cNvPicPr>
            <a:picLocks noChangeAspect="1"/>
          </p:cNvPicPr>
          <p:nvPr/>
        </p:nvPicPr>
        <p:blipFill>
          <a:blip r:embed="rId10"/>
          <a:stretch>
            <a:fillRect/>
          </a:stretch>
        </p:blipFill>
        <p:spPr>
          <a:xfrm>
            <a:off x="5570516" y="2022659"/>
            <a:ext cx="1555956" cy="316838"/>
          </a:xfrm>
          <a:prstGeom prst="rect">
            <a:avLst/>
          </a:prstGeom>
        </p:spPr>
      </p:pic>
      <p:pic>
        <p:nvPicPr>
          <p:cNvPr id="23" name="Picture 22"/>
          <p:cNvPicPr>
            <a:picLocks noChangeAspect="1"/>
          </p:cNvPicPr>
          <p:nvPr/>
        </p:nvPicPr>
        <p:blipFill>
          <a:blip r:embed="rId11"/>
          <a:stretch>
            <a:fillRect/>
          </a:stretch>
        </p:blipFill>
        <p:spPr>
          <a:xfrm>
            <a:off x="3542933" y="2133214"/>
            <a:ext cx="1440819" cy="469274"/>
          </a:xfrm>
          <a:prstGeom prst="rect">
            <a:avLst/>
          </a:prstGeom>
        </p:spPr>
      </p:pic>
      <p:pic>
        <p:nvPicPr>
          <p:cNvPr id="24" name="Picture 23"/>
          <p:cNvPicPr>
            <a:picLocks noChangeAspect="1"/>
          </p:cNvPicPr>
          <p:nvPr/>
        </p:nvPicPr>
        <p:blipFill>
          <a:blip r:embed="rId12"/>
          <a:stretch>
            <a:fillRect/>
          </a:stretch>
        </p:blipFill>
        <p:spPr>
          <a:xfrm>
            <a:off x="3386814" y="4597615"/>
            <a:ext cx="1753055" cy="224976"/>
          </a:xfrm>
          <a:prstGeom prst="rect">
            <a:avLst/>
          </a:prstGeom>
        </p:spPr>
      </p:pic>
      <p:pic>
        <p:nvPicPr>
          <p:cNvPr id="25" name="Picture 24"/>
          <p:cNvPicPr>
            <a:picLocks noChangeAspect="1"/>
          </p:cNvPicPr>
          <p:nvPr/>
        </p:nvPicPr>
        <p:blipFill>
          <a:blip r:embed="rId13"/>
          <a:stretch>
            <a:fillRect/>
          </a:stretch>
        </p:blipFill>
        <p:spPr>
          <a:xfrm>
            <a:off x="3552116" y="1720531"/>
            <a:ext cx="1422452" cy="367708"/>
          </a:xfrm>
          <a:prstGeom prst="rect">
            <a:avLst/>
          </a:prstGeom>
        </p:spPr>
      </p:pic>
      <p:pic>
        <p:nvPicPr>
          <p:cNvPr id="26" name="Picture 25"/>
          <p:cNvPicPr>
            <a:picLocks noChangeAspect="1"/>
          </p:cNvPicPr>
          <p:nvPr/>
        </p:nvPicPr>
        <p:blipFill>
          <a:blip r:embed="rId14"/>
          <a:stretch>
            <a:fillRect/>
          </a:stretch>
        </p:blipFill>
        <p:spPr>
          <a:xfrm>
            <a:off x="514044" y="4334872"/>
            <a:ext cx="2362200" cy="457200"/>
          </a:xfrm>
          <a:prstGeom prst="rect">
            <a:avLst/>
          </a:prstGeom>
        </p:spPr>
      </p:pic>
      <p:pic>
        <p:nvPicPr>
          <p:cNvPr id="27" name="Picture 26"/>
          <p:cNvPicPr>
            <a:picLocks noChangeAspect="1"/>
          </p:cNvPicPr>
          <p:nvPr/>
        </p:nvPicPr>
        <p:blipFill>
          <a:blip r:embed="rId15"/>
          <a:stretch>
            <a:fillRect/>
          </a:stretch>
        </p:blipFill>
        <p:spPr>
          <a:xfrm>
            <a:off x="3356935" y="2617330"/>
            <a:ext cx="1812814" cy="366189"/>
          </a:xfrm>
          <a:prstGeom prst="rect">
            <a:avLst/>
          </a:prstGeom>
        </p:spPr>
      </p:pic>
      <p:pic>
        <p:nvPicPr>
          <p:cNvPr id="28" name="Picture 27"/>
          <p:cNvPicPr>
            <a:picLocks noChangeAspect="1"/>
          </p:cNvPicPr>
          <p:nvPr/>
        </p:nvPicPr>
        <p:blipFill>
          <a:blip r:embed="rId16"/>
          <a:stretch>
            <a:fillRect/>
          </a:stretch>
        </p:blipFill>
        <p:spPr>
          <a:xfrm>
            <a:off x="3676474" y="1211864"/>
            <a:ext cx="1173737" cy="381162"/>
          </a:xfrm>
          <a:prstGeom prst="rect">
            <a:avLst/>
          </a:prstGeom>
        </p:spPr>
      </p:pic>
      <p:pic>
        <p:nvPicPr>
          <p:cNvPr id="29" name="Picture 28"/>
          <p:cNvPicPr>
            <a:picLocks noChangeAspect="1"/>
          </p:cNvPicPr>
          <p:nvPr/>
        </p:nvPicPr>
        <p:blipFill>
          <a:blip r:embed="rId17"/>
          <a:stretch>
            <a:fillRect/>
          </a:stretch>
        </p:blipFill>
        <p:spPr>
          <a:xfrm>
            <a:off x="7676170" y="4093247"/>
            <a:ext cx="884596" cy="884596"/>
          </a:xfrm>
          <a:prstGeom prst="rect">
            <a:avLst/>
          </a:prstGeom>
        </p:spPr>
      </p:pic>
      <p:pic>
        <p:nvPicPr>
          <p:cNvPr id="30" name="Picture 29"/>
          <p:cNvPicPr>
            <a:picLocks noChangeAspect="1"/>
          </p:cNvPicPr>
          <p:nvPr/>
        </p:nvPicPr>
        <p:blipFill>
          <a:blip r:embed="rId18"/>
          <a:stretch>
            <a:fillRect/>
          </a:stretch>
        </p:blipFill>
        <p:spPr>
          <a:xfrm>
            <a:off x="5792796" y="3582380"/>
            <a:ext cx="1111396" cy="427460"/>
          </a:xfrm>
          <a:prstGeom prst="rect">
            <a:avLst/>
          </a:prstGeom>
        </p:spPr>
      </p:pic>
      <p:pic>
        <p:nvPicPr>
          <p:cNvPr id="31" name="Picture 30"/>
          <p:cNvPicPr>
            <a:picLocks noChangeAspect="1"/>
          </p:cNvPicPr>
          <p:nvPr/>
        </p:nvPicPr>
        <p:blipFill>
          <a:blip r:embed="rId19"/>
          <a:stretch>
            <a:fillRect/>
          </a:stretch>
        </p:blipFill>
        <p:spPr>
          <a:xfrm>
            <a:off x="803803" y="3860690"/>
            <a:ext cx="1782682" cy="274259"/>
          </a:xfrm>
          <a:prstGeom prst="rect">
            <a:avLst/>
          </a:prstGeom>
        </p:spPr>
      </p:pic>
      <p:pic>
        <p:nvPicPr>
          <p:cNvPr id="32" name="Picture 31"/>
          <p:cNvPicPr>
            <a:picLocks noChangeAspect="1"/>
          </p:cNvPicPr>
          <p:nvPr/>
        </p:nvPicPr>
        <p:blipFill>
          <a:blip r:embed="rId20"/>
          <a:stretch>
            <a:fillRect/>
          </a:stretch>
        </p:blipFill>
        <p:spPr>
          <a:xfrm>
            <a:off x="687553" y="3300319"/>
            <a:ext cx="2015183" cy="352922"/>
          </a:xfrm>
          <a:prstGeom prst="rect">
            <a:avLst/>
          </a:prstGeom>
        </p:spPr>
      </p:pic>
      <p:pic>
        <p:nvPicPr>
          <p:cNvPr id="33" name="Picture 32"/>
          <p:cNvPicPr>
            <a:picLocks noChangeAspect="1"/>
          </p:cNvPicPr>
          <p:nvPr/>
        </p:nvPicPr>
        <p:blipFill>
          <a:blip r:embed="rId21"/>
          <a:stretch>
            <a:fillRect/>
          </a:stretch>
        </p:blipFill>
        <p:spPr>
          <a:xfrm>
            <a:off x="7676170" y="2118889"/>
            <a:ext cx="833272" cy="833272"/>
          </a:xfrm>
          <a:prstGeom prst="rect">
            <a:avLst/>
          </a:prstGeom>
        </p:spPr>
      </p:pic>
      <p:pic>
        <p:nvPicPr>
          <p:cNvPr id="34" name="Picture 33"/>
          <p:cNvPicPr>
            <a:picLocks noChangeAspect="1"/>
          </p:cNvPicPr>
          <p:nvPr/>
        </p:nvPicPr>
        <p:blipFill>
          <a:blip r:embed="rId22"/>
          <a:stretch>
            <a:fillRect/>
          </a:stretch>
        </p:blipFill>
        <p:spPr>
          <a:xfrm>
            <a:off x="5835212" y="2457987"/>
            <a:ext cx="1026564" cy="513282"/>
          </a:xfrm>
          <a:prstGeom prst="rect">
            <a:avLst/>
          </a:prstGeom>
        </p:spPr>
      </p:pic>
      <p:pic>
        <p:nvPicPr>
          <p:cNvPr id="35" name="Picture 34"/>
          <p:cNvPicPr>
            <a:picLocks noChangeAspect="1"/>
          </p:cNvPicPr>
          <p:nvPr/>
        </p:nvPicPr>
        <p:blipFill>
          <a:blip r:embed="rId23"/>
          <a:stretch>
            <a:fillRect/>
          </a:stretch>
        </p:blipFill>
        <p:spPr>
          <a:xfrm>
            <a:off x="7635565" y="221705"/>
            <a:ext cx="914482" cy="914482"/>
          </a:xfrm>
          <a:prstGeom prst="rect">
            <a:avLst/>
          </a:prstGeom>
        </p:spPr>
      </p:pic>
      <p:pic>
        <p:nvPicPr>
          <p:cNvPr id="36" name="Picture 35"/>
          <p:cNvPicPr>
            <a:picLocks noChangeAspect="1"/>
          </p:cNvPicPr>
          <p:nvPr/>
        </p:nvPicPr>
        <p:blipFill>
          <a:blip r:embed="rId24"/>
          <a:stretch>
            <a:fillRect/>
          </a:stretch>
        </p:blipFill>
        <p:spPr>
          <a:xfrm>
            <a:off x="3265410" y="4117556"/>
            <a:ext cx="1995865" cy="307056"/>
          </a:xfrm>
          <a:prstGeom prst="rect">
            <a:avLst/>
          </a:prstGeom>
        </p:spPr>
      </p:pic>
      <p:pic>
        <p:nvPicPr>
          <p:cNvPr id="37" name="Picture 36"/>
          <p:cNvPicPr>
            <a:picLocks noChangeAspect="1"/>
          </p:cNvPicPr>
          <p:nvPr/>
        </p:nvPicPr>
        <p:blipFill>
          <a:blip r:embed="rId25"/>
          <a:stretch>
            <a:fillRect/>
          </a:stretch>
        </p:blipFill>
        <p:spPr>
          <a:xfrm>
            <a:off x="7620012" y="1222544"/>
            <a:ext cx="970200" cy="723630"/>
          </a:xfrm>
          <a:prstGeom prst="rect">
            <a:avLst/>
          </a:prstGeom>
        </p:spPr>
      </p:pic>
      <p:pic>
        <p:nvPicPr>
          <p:cNvPr id="38" name="Picture 37"/>
          <p:cNvPicPr>
            <a:picLocks noChangeAspect="1"/>
          </p:cNvPicPr>
          <p:nvPr/>
        </p:nvPicPr>
        <p:blipFill>
          <a:blip r:embed="rId26"/>
          <a:stretch>
            <a:fillRect/>
          </a:stretch>
        </p:blipFill>
        <p:spPr>
          <a:xfrm>
            <a:off x="7676170" y="3151174"/>
            <a:ext cx="868685" cy="868685"/>
          </a:xfrm>
          <a:prstGeom prst="rect">
            <a:avLst/>
          </a:prstGeom>
        </p:spPr>
      </p:pic>
      <p:pic>
        <p:nvPicPr>
          <p:cNvPr id="39" name="Picture 38"/>
          <p:cNvPicPr>
            <a:picLocks noChangeAspect="1"/>
          </p:cNvPicPr>
          <p:nvPr/>
        </p:nvPicPr>
        <p:blipFill>
          <a:blip r:embed="rId27"/>
          <a:stretch>
            <a:fillRect/>
          </a:stretch>
        </p:blipFill>
        <p:spPr>
          <a:xfrm>
            <a:off x="5675903" y="1561447"/>
            <a:ext cx="1345182" cy="284918"/>
          </a:xfrm>
          <a:prstGeom prst="rect">
            <a:avLst/>
          </a:prstGeom>
        </p:spPr>
      </p:pic>
      <p:pic>
        <p:nvPicPr>
          <p:cNvPr id="40" name="Picture 39"/>
          <p:cNvPicPr>
            <a:picLocks noChangeAspect="1"/>
          </p:cNvPicPr>
          <p:nvPr/>
        </p:nvPicPr>
        <p:blipFill>
          <a:blip r:embed="rId28"/>
          <a:stretch>
            <a:fillRect/>
          </a:stretch>
        </p:blipFill>
        <p:spPr>
          <a:xfrm>
            <a:off x="5478760" y="4144950"/>
            <a:ext cx="1739468" cy="351443"/>
          </a:xfrm>
          <a:prstGeom prst="rect">
            <a:avLst/>
          </a:prstGeom>
        </p:spPr>
      </p:pic>
      <p:pic>
        <p:nvPicPr>
          <p:cNvPr id="41" name="Picture 40"/>
          <p:cNvPicPr>
            <a:picLocks noChangeAspect="1"/>
          </p:cNvPicPr>
          <p:nvPr/>
        </p:nvPicPr>
        <p:blipFill>
          <a:blip r:embed="rId29"/>
          <a:stretch>
            <a:fillRect/>
          </a:stretch>
        </p:blipFill>
        <p:spPr>
          <a:xfrm>
            <a:off x="3703321" y="3150973"/>
            <a:ext cx="1120042" cy="381420"/>
          </a:xfrm>
          <a:prstGeom prst="rect">
            <a:avLst/>
          </a:prstGeom>
        </p:spPr>
      </p:pic>
      <p:sp>
        <p:nvSpPr>
          <p:cNvPr id="4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In the Press</a:t>
            </a:r>
            <a:endParaRPr lang="en-US"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360979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Achievements and Recognitions</a:t>
            </a:r>
            <a:endParaRPr lang="en-US" dirty="0">
              <a:solidFill>
                <a:srgbClr val="0064B1"/>
              </a:solidFill>
              <a:latin typeface="Garamond" panose="02020404030301010803" pitchFamily="18" charset="0"/>
            </a:endParaRPr>
          </a:p>
        </p:txBody>
      </p:sp>
      <p:sp>
        <p:nvSpPr>
          <p:cNvPr id="5" name="Text Placeholder 2"/>
          <p:cNvSpPr txBox="1">
            <a:spLocks/>
          </p:cNvSpPr>
          <p:nvPr/>
        </p:nvSpPr>
        <p:spPr>
          <a:xfrm>
            <a:off x="389435" y="910881"/>
            <a:ext cx="8684896" cy="415601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200"/>
              </a:spcAft>
            </a:pPr>
            <a:r>
              <a:rPr lang="en-US" sz="2400" dirty="0" smtClean="0">
                <a:solidFill>
                  <a:srgbClr val="F58026"/>
                </a:solidFill>
                <a:latin typeface="Garamond" charset="0"/>
                <a:ea typeface="Garamond" charset="0"/>
                <a:cs typeface="Garamond" charset="0"/>
              </a:rPr>
              <a:t>Awards</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ACM </a:t>
            </a:r>
            <a:r>
              <a:rPr lang="en-US" sz="1800" dirty="0">
                <a:solidFill>
                  <a:schemeClr val="tx1"/>
                </a:solidFill>
                <a:latin typeface="Garamond" charset="0"/>
                <a:ea typeface="Garamond" charset="0"/>
                <a:cs typeface="Garamond" charset="0"/>
              </a:rPr>
              <a:t>SIGMOD 2017 Most Reproducible Paper </a:t>
            </a:r>
            <a:endParaRPr lang="en-US" sz="1800" dirty="0" smtClean="0">
              <a:solidFill>
                <a:schemeClr val="tx1"/>
              </a:solidFill>
              <a:latin typeface="Garamond" charset="0"/>
              <a:ea typeface="Garamond" charset="0"/>
              <a:cs typeface="Garamond" charset="0"/>
            </a:endParaRPr>
          </a:p>
          <a:p>
            <a:pPr marL="285750" indent="-285750">
              <a:spcAft>
                <a:spcPts val="200"/>
              </a:spcAft>
              <a:buFont typeface="Courier New" charset="0"/>
              <a:buChar char="o"/>
            </a:pPr>
            <a:r>
              <a:rPr lang="en-US" sz="1800" dirty="0">
                <a:solidFill>
                  <a:schemeClr val="tx1"/>
                </a:solidFill>
                <a:latin typeface="Garamond" charset="0"/>
                <a:ea typeface="Garamond" charset="0"/>
                <a:cs typeface="Garamond" charset="0"/>
              </a:rPr>
              <a:t>First Runner-Up Award in SIGMOD17 Undergraduate Research </a:t>
            </a:r>
            <a:r>
              <a:rPr lang="en-US" sz="1800" dirty="0" smtClean="0">
                <a:solidFill>
                  <a:schemeClr val="tx1"/>
                </a:solidFill>
                <a:latin typeface="Garamond" charset="0"/>
                <a:ea typeface="Garamond" charset="0"/>
                <a:cs typeface="Garamond" charset="0"/>
              </a:rPr>
              <a:t>Competition</a:t>
            </a:r>
            <a:r>
              <a:rPr lang="zh-CN" altLang="en-US" sz="1800" dirty="0" smtClean="0">
                <a:solidFill>
                  <a:schemeClr val="tx1"/>
                </a:solidFill>
                <a:latin typeface="Garamond" charset="0"/>
                <a:ea typeface="Garamond" charset="0"/>
                <a:cs typeface="Garamond" charset="0"/>
              </a:rPr>
              <a:t> </a:t>
            </a:r>
            <a:r>
              <a:rPr lang="en-US" sz="1800" dirty="0" smtClean="0">
                <a:solidFill>
                  <a:schemeClr val="tx1"/>
                </a:solidFill>
                <a:latin typeface="Garamond" charset="0"/>
                <a:ea typeface="Garamond" charset="0"/>
                <a:cs typeface="Garamond" charset="0"/>
              </a:rPr>
              <a:t>(Damian Jimenez)</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VLDB </a:t>
            </a:r>
            <a:r>
              <a:rPr lang="en-US" sz="1800" dirty="0">
                <a:solidFill>
                  <a:schemeClr val="tx1"/>
                </a:solidFill>
                <a:latin typeface="Garamond" charset="0"/>
                <a:ea typeface="Garamond" charset="0"/>
                <a:cs typeface="Garamond" charset="0"/>
              </a:rPr>
              <a:t>2014 Excellent Demonstration </a:t>
            </a:r>
            <a:r>
              <a:rPr lang="en-US" sz="1800" dirty="0" smtClean="0">
                <a:solidFill>
                  <a:schemeClr val="tx1"/>
                </a:solidFill>
                <a:latin typeface="Garamond" charset="0"/>
                <a:ea typeface="Garamond" charset="0"/>
                <a:cs typeface="Garamond" charset="0"/>
              </a:rPr>
              <a:t>Award</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2011 and 2012 </a:t>
            </a:r>
            <a:r>
              <a:rPr lang="en-US" sz="1800" dirty="0">
                <a:solidFill>
                  <a:schemeClr val="tx1"/>
                </a:solidFill>
                <a:latin typeface="Garamond" charset="0"/>
                <a:ea typeface="Garamond" charset="0"/>
                <a:cs typeface="Garamond" charset="0"/>
              </a:rPr>
              <a:t>HP Labs Innovation Research </a:t>
            </a:r>
            <a:r>
              <a:rPr lang="en-US" sz="1800" dirty="0" smtClean="0">
                <a:solidFill>
                  <a:schemeClr val="tx1"/>
                </a:solidFill>
                <a:latin typeface="Garamond" charset="0"/>
                <a:ea typeface="Garamond" charset="0"/>
                <a:cs typeface="Garamond" charset="0"/>
              </a:rPr>
              <a:t>Award</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3rd </a:t>
            </a:r>
            <a:r>
              <a:rPr lang="en-US" sz="1800" dirty="0">
                <a:solidFill>
                  <a:schemeClr val="tx1"/>
                </a:solidFill>
                <a:latin typeface="Garamond" charset="0"/>
                <a:ea typeface="Garamond" charset="0"/>
                <a:cs typeface="Garamond" charset="0"/>
              </a:rPr>
              <a:t>place in best </a:t>
            </a:r>
            <a:r>
              <a:rPr lang="en-US" sz="1800" dirty="0" smtClean="0">
                <a:solidFill>
                  <a:schemeClr val="tx1"/>
                </a:solidFill>
                <a:latin typeface="Garamond" charset="0"/>
                <a:ea typeface="Garamond" charset="0"/>
                <a:cs typeface="Garamond" charset="0"/>
              </a:rPr>
              <a:t>Vision Track </a:t>
            </a:r>
            <a:r>
              <a:rPr lang="en-US" sz="1800" dirty="0">
                <a:solidFill>
                  <a:schemeClr val="tx1"/>
                </a:solidFill>
                <a:latin typeface="Garamond" charset="0"/>
                <a:ea typeface="Garamond" charset="0"/>
                <a:cs typeface="Garamond" charset="0"/>
              </a:rPr>
              <a:t>paper </a:t>
            </a:r>
            <a:r>
              <a:rPr lang="en-US" sz="1800" dirty="0" smtClean="0">
                <a:solidFill>
                  <a:schemeClr val="tx1"/>
                </a:solidFill>
                <a:latin typeface="Garamond" charset="0"/>
                <a:ea typeface="Garamond" charset="0"/>
                <a:cs typeface="Garamond" charset="0"/>
              </a:rPr>
              <a:t>competition in CIDR 2011</a:t>
            </a:r>
          </a:p>
          <a:p>
            <a:pPr>
              <a:spcAft>
                <a:spcPts val="200"/>
              </a:spcAft>
            </a:pPr>
            <a:r>
              <a:rPr lang="en-US" sz="2400" dirty="0" smtClean="0">
                <a:solidFill>
                  <a:srgbClr val="F58026"/>
                </a:solidFill>
                <a:latin typeface="Garamond" charset="0"/>
                <a:ea typeface="Garamond" charset="0"/>
                <a:cs typeface="Garamond" charset="0"/>
              </a:rPr>
              <a:t>Publications in top-tier conferences and journals  </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SIGMOD, VLDB, ICDE, EDBT, CIDR, KDD, WWW, CIKM, WSDM, ISWC, TODS, TKDD, TKDE</a:t>
            </a:r>
          </a:p>
          <a:p>
            <a:pPr>
              <a:spcAft>
                <a:spcPts val="200"/>
              </a:spcAft>
            </a:pPr>
            <a:r>
              <a:rPr lang="en-US" sz="2400" dirty="0" smtClean="0">
                <a:solidFill>
                  <a:srgbClr val="F58026"/>
                </a:solidFill>
                <a:latin typeface="Garamond" charset="0"/>
                <a:ea typeface="Garamond" charset="0"/>
                <a:cs typeface="Garamond" charset="0"/>
              </a:rPr>
              <a:t>Keynotes/panels/invited talks</a:t>
            </a:r>
            <a:endParaRPr lang="en-US" sz="2400" dirty="0">
              <a:solidFill>
                <a:srgbClr val="F58026"/>
              </a:solidFill>
              <a:latin typeface="Garamond" charset="0"/>
              <a:ea typeface="Garamond" charset="0"/>
              <a:cs typeface="Garamond" charset="0"/>
            </a:endParaRP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SXSW 2017, MetroCon 2017, PyData 2015, Data4U workshop (VLDB 14), ACS workshop (SDM 13)</a:t>
            </a:r>
            <a:endParaRPr lang="en-US" sz="1800" dirty="0">
              <a:solidFill>
                <a:schemeClr val="tx1"/>
              </a:solidFill>
              <a:latin typeface="Garamond" charset="0"/>
              <a:ea typeface="Garamond" charset="0"/>
              <a:cs typeface="Garamond" charset="0"/>
            </a:endParaRPr>
          </a:p>
          <a:p>
            <a:pPr>
              <a:spcAft>
                <a:spcPts val="200"/>
              </a:spcAft>
            </a:pPr>
            <a:r>
              <a:rPr lang="en-US" sz="2400" dirty="0" smtClean="0">
                <a:solidFill>
                  <a:srgbClr val="F58026"/>
                </a:solidFill>
                <a:latin typeface="Garamond" charset="0"/>
                <a:ea typeface="Garamond" charset="0"/>
                <a:cs typeface="Garamond" charset="0"/>
              </a:rPr>
              <a:t>Professional services </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General Chair/Program Chair (IEEE IPCCC), Finance Chair </a:t>
            </a:r>
            <a:r>
              <a:rPr lang="en-US" sz="1800" dirty="0">
                <a:solidFill>
                  <a:schemeClr val="tx1"/>
                </a:solidFill>
                <a:latin typeface="Garamond" charset="0"/>
                <a:ea typeface="Garamond" charset="0"/>
                <a:cs typeface="Garamond" charset="0"/>
              </a:rPr>
              <a:t>(</a:t>
            </a:r>
            <a:r>
              <a:rPr lang="en-US" sz="1800" dirty="0" smtClean="0">
                <a:solidFill>
                  <a:schemeClr val="tx1"/>
                </a:solidFill>
                <a:latin typeface="Garamond" charset="0"/>
                <a:ea typeface="Garamond" charset="0"/>
                <a:cs typeface="Garamond" charset="0"/>
              </a:rPr>
              <a:t>SIGMOD17), </a:t>
            </a:r>
            <a:r>
              <a:rPr lang="en-US" sz="1800" dirty="0">
                <a:solidFill>
                  <a:schemeClr val="tx1"/>
                </a:solidFill>
                <a:latin typeface="Garamond" charset="0"/>
                <a:ea typeface="Garamond" charset="0"/>
                <a:cs typeface="Garamond" charset="0"/>
              </a:rPr>
              <a:t>Publicity </a:t>
            </a:r>
            <a:r>
              <a:rPr lang="en-US" sz="1800" dirty="0" smtClean="0">
                <a:solidFill>
                  <a:schemeClr val="tx1"/>
                </a:solidFill>
                <a:latin typeface="Garamond" charset="0"/>
                <a:ea typeface="Garamond" charset="0"/>
                <a:cs typeface="Garamond" charset="0"/>
              </a:rPr>
              <a:t>Chair (WAIM16</a:t>
            </a:r>
            <a:r>
              <a:rPr lang="en-US" sz="1800" dirty="0">
                <a:solidFill>
                  <a:schemeClr val="tx1"/>
                </a:solidFill>
                <a:latin typeface="Garamond" charset="0"/>
                <a:ea typeface="Garamond" charset="0"/>
                <a:cs typeface="Garamond" charset="0"/>
              </a:rPr>
              <a:t>)</a:t>
            </a:r>
            <a:endParaRPr lang="en-US" sz="1800" dirty="0" smtClean="0">
              <a:solidFill>
                <a:schemeClr val="tx1"/>
              </a:solidFill>
              <a:latin typeface="Garamond" charset="0"/>
              <a:ea typeface="Garamond" charset="0"/>
              <a:cs typeface="Garamond" charset="0"/>
            </a:endParaRPr>
          </a:p>
          <a:p>
            <a:pPr marL="285750" indent="-285750">
              <a:spcAft>
                <a:spcPts val="200"/>
              </a:spcAft>
              <a:buFont typeface="Courier New" charset="0"/>
              <a:buChar char="o"/>
            </a:pPr>
            <a:r>
              <a:rPr lang="en-US" sz="1800" dirty="0">
                <a:solidFill>
                  <a:schemeClr val="tx1"/>
                </a:solidFill>
                <a:latin typeface="Garamond" charset="0"/>
                <a:ea typeface="Garamond" charset="0"/>
                <a:cs typeface="Garamond" charset="0"/>
              </a:rPr>
              <a:t>A</a:t>
            </a:r>
            <a:r>
              <a:rPr lang="en-US" sz="1800" dirty="0" smtClean="0">
                <a:solidFill>
                  <a:schemeClr val="tx1"/>
                </a:solidFill>
                <a:latin typeface="Garamond" charset="0"/>
                <a:ea typeface="Garamond" charset="0"/>
                <a:cs typeface="Garamond" charset="0"/>
              </a:rPr>
              <a:t>ssociate </a:t>
            </a:r>
            <a:r>
              <a:rPr lang="en-US" sz="1800" dirty="0">
                <a:solidFill>
                  <a:schemeClr val="tx1"/>
                </a:solidFill>
                <a:latin typeface="Garamond" charset="0"/>
                <a:ea typeface="Garamond" charset="0"/>
                <a:cs typeface="Garamond" charset="0"/>
              </a:rPr>
              <a:t>e</a:t>
            </a:r>
            <a:r>
              <a:rPr lang="en-US" sz="1800" dirty="0" smtClean="0">
                <a:solidFill>
                  <a:schemeClr val="tx1"/>
                </a:solidFill>
                <a:latin typeface="Garamond" charset="0"/>
                <a:ea typeface="Garamond" charset="0"/>
                <a:cs typeface="Garamond" charset="0"/>
              </a:rPr>
              <a:t>ditor of top-tier journals</a:t>
            </a:r>
          </a:p>
          <a:p>
            <a:pPr marL="285750" indent="-285750">
              <a:spcAft>
                <a:spcPts val="200"/>
              </a:spcAft>
              <a:buFont typeface="Courier New" charset="0"/>
              <a:buChar char="o"/>
            </a:pPr>
            <a:r>
              <a:rPr lang="en-US" sz="1800" dirty="0" smtClean="0">
                <a:solidFill>
                  <a:schemeClr val="tx1"/>
                </a:solidFill>
                <a:latin typeface="Garamond" charset="0"/>
                <a:ea typeface="Garamond" charset="0"/>
                <a:cs typeface="Garamond" charset="0"/>
              </a:rPr>
              <a:t>Program committee member and editorial board member of many top-tier conferences and journals</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4</a:t>
            </a:fld>
            <a:endParaRPr lang="en-US" dirty="0"/>
          </a:p>
        </p:txBody>
      </p:sp>
    </p:spTree>
    <p:extLst>
      <p:ext uri="{BB962C8B-B14F-4D97-AF65-F5344CB8AC3E}">
        <p14:creationId xmlns:p14="http://schemas.microsoft.com/office/powerpoint/2010/main" val="1575984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IDIR Students</a:t>
            </a:r>
            <a:endParaRPr lang="en-US" dirty="0">
              <a:solidFill>
                <a:srgbClr val="0064B1"/>
              </a:solidFill>
              <a:latin typeface="Garamond" panose="02020404030301010803" pitchFamily="18" charset="0"/>
            </a:endParaRP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5</a:t>
            </a:fld>
            <a:endParaRPr lang="en-US"/>
          </a:p>
        </p:txBody>
      </p:sp>
      <p:sp>
        <p:nvSpPr>
          <p:cNvPr id="15" name="Text Placeholder 2"/>
          <p:cNvSpPr txBox="1">
            <a:spLocks/>
          </p:cNvSpPr>
          <p:nvPr/>
        </p:nvSpPr>
        <p:spPr>
          <a:xfrm>
            <a:off x="389436" y="843258"/>
            <a:ext cx="8363938" cy="41319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400" dirty="0" smtClean="0">
                <a:solidFill>
                  <a:srgbClr val="F58026"/>
                </a:solidFill>
                <a:latin typeface="Garamond" charset="0"/>
                <a:ea typeface="Garamond" charset="0"/>
                <a:cs typeface="Garamond" charset="0"/>
              </a:rPr>
              <a:t>Current students</a:t>
            </a:r>
            <a:endParaRPr lang="en-US" sz="2400" b="1" dirty="0" smtClean="0">
              <a:solidFill>
                <a:schemeClr val="tx1"/>
              </a:solidFill>
              <a:latin typeface="Garamond" panose="02020404030301010803" pitchFamily="18" charset="0"/>
            </a:endParaRPr>
          </a:p>
          <a:p>
            <a:pPr marL="285750" indent="-285750">
              <a:buFont typeface="Courier New" charset="0"/>
              <a:buChar char="o"/>
            </a:pPr>
            <a:r>
              <a:rPr lang="en-US" sz="1800" b="1" dirty="0">
                <a:solidFill>
                  <a:schemeClr val="tx1"/>
                </a:solidFill>
                <a:latin typeface="Garamond" panose="02020404030301010803" pitchFamily="18" charset="0"/>
              </a:rPr>
              <a:t>7 Ph.D. </a:t>
            </a:r>
            <a:r>
              <a:rPr lang="en-US" sz="1800" dirty="0">
                <a:solidFill>
                  <a:schemeClr val="tx1"/>
                </a:solidFill>
                <a:latin typeface="Garamond" panose="02020404030301010803" pitchFamily="18" charset="0"/>
              </a:rPr>
              <a:t>students,</a:t>
            </a:r>
            <a:r>
              <a:rPr lang="en-US" sz="1800" b="1" dirty="0">
                <a:solidFill>
                  <a:schemeClr val="tx1"/>
                </a:solidFill>
                <a:latin typeface="Garamond" panose="02020404030301010803" pitchFamily="18" charset="0"/>
              </a:rPr>
              <a:t> 3 M.S. </a:t>
            </a:r>
            <a:r>
              <a:rPr lang="en-US" sz="1800" dirty="0">
                <a:solidFill>
                  <a:schemeClr val="tx1"/>
                </a:solidFill>
                <a:latin typeface="Garamond" panose="02020404030301010803" pitchFamily="18" charset="0"/>
              </a:rPr>
              <a:t>thesis students, </a:t>
            </a:r>
            <a:r>
              <a:rPr lang="en-US" sz="1800" b="1" dirty="0">
                <a:solidFill>
                  <a:schemeClr val="tx1"/>
                </a:solidFill>
                <a:latin typeface="Garamond" panose="02020404030301010803" pitchFamily="18" charset="0"/>
              </a:rPr>
              <a:t>2 B.S. </a:t>
            </a:r>
            <a:r>
              <a:rPr lang="en-US" sz="1800" dirty="0">
                <a:solidFill>
                  <a:schemeClr val="tx1"/>
                </a:solidFill>
                <a:latin typeface="Garamond" panose="02020404030301010803" pitchFamily="18" charset="0"/>
              </a:rPr>
              <a:t>students (including REUs)</a:t>
            </a:r>
          </a:p>
          <a:p>
            <a:r>
              <a:rPr lang="en-US" sz="2400" dirty="0" smtClean="0">
                <a:solidFill>
                  <a:srgbClr val="F58026"/>
                </a:solidFill>
                <a:latin typeface="Garamond" charset="0"/>
                <a:ea typeface="Garamond" charset="0"/>
                <a:cs typeface="Garamond" charset="0"/>
              </a:rPr>
              <a:t>Graduated students</a:t>
            </a:r>
            <a:endParaRPr lang="en-US" sz="2400" b="1" dirty="0">
              <a:solidFill>
                <a:schemeClr val="tx1"/>
              </a:solidFill>
              <a:latin typeface="Garamond" panose="02020404030301010803" pitchFamily="18" charset="0"/>
            </a:endParaRPr>
          </a:p>
          <a:p>
            <a:pPr marL="285750" indent="-285750">
              <a:buFont typeface="Courier New" charset="0"/>
              <a:buChar char="o"/>
            </a:pPr>
            <a:r>
              <a:rPr lang="en-US" sz="1800" b="1" dirty="0">
                <a:solidFill>
                  <a:schemeClr val="tx1"/>
                </a:solidFill>
                <a:latin typeface="Garamond" panose="02020404030301010803" pitchFamily="18" charset="0"/>
              </a:rPr>
              <a:t>4 Ph.D. </a:t>
            </a:r>
            <a:r>
              <a:rPr lang="en-US" sz="1800" dirty="0">
                <a:solidFill>
                  <a:schemeClr val="tx1"/>
                </a:solidFill>
                <a:latin typeface="Garamond" panose="02020404030301010803" pitchFamily="18" charset="0"/>
              </a:rPr>
              <a:t>students</a:t>
            </a:r>
            <a:r>
              <a:rPr lang="en-US" sz="1800" b="1" dirty="0">
                <a:solidFill>
                  <a:schemeClr val="tx1"/>
                </a:solidFill>
                <a:latin typeface="Garamond" panose="02020404030301010803" pitchFamily="18" charset="0"/>
              </a:rPr>
              <a:t>, 18</a:t>
            </a:r>
            <a:r>
              <a:rPr lang="en-US" sz="1800" dirty="0">
                <a:solidFill>
                  <a:schemeClr val="tx1"/>
                </a:solidFill>
                <a:latin typeface="Garamond" panose="02020404030301010803" pitchFamily="18" charset="0"/>
              </a:rPr>
              <a:t> </a:t>
            </a:r>
            <a:r>
              <a:rPr lang="en-US" sz="1800" b="1" dirty="0">
                <a:solidFill>
                  <a:schemeClr val="tx1"/>
                </a:solidFill>
                <a:latin typeface="Garamond" panose="02020404030301010803" pitchFamily="18" charset="0"/>
              </a:rPr>
              <a:t>M.S. </a:t>
            </a:r>
            <a:r>
              <a:rPr lang="en-US" sz="1800" dirty="0">
                <a:solidFill>
                  <a:schemeClr val="tx1"/>
                </a:solidFill>
                <a:latin typeface="Garamond" panose="02020404030301010803" pitchFamily="18" charset="0"/>
              </a:rPr>
              <a:t>thesis and GRA students, </a:t>
            </a:r>
            <a:r>
              <a:rPr lang="en-US" sz="1800" b="1" dirty="0">
                <a:solidFill>
                  <a:schemeClr val="tx1"/>
                </a:solidFill>
                <a:latin typeface="Garamond" panose="02020404030301010803" pitchFamily="18" charset="0"/>
              </a:rPr>
              <a:t>9 B.S. </a:t>
            </a:r>
            <a:r>
              <a:rPr lang="en-US" sz="1800" dirty="0">
                <a:solidFill>
                  <a:schemeClr val="tx1"/>
                </a:solidFill>
                <a:latin typeface="Garamond" panose="02020404030301010803" pitchFamily="18" charset="0"/>
              </a:rPr>
              <a:t>students (including REUs</a:t>
            </a:r>
            <a:r>
              <a:rPr lang="en-US" sz="1800" dirty="0" smtClean="0">
                <a:solidFill>
                  <a:schemeClr val="tx1"/>
                </a:solidFill>
                <a:latin typeface="Garamond" panose="02020404030301010803" pitchFamily="18" charset="0"/>
              </a:rPr>
              <a:t>)</a:t>
            </a:r>
          </a:p>
          <a:p>
            <a:r>
              <a:rPr lang="en-US" sz="2400" dirty="0" smtClean="0">
                <a:solidFill>
                  <a:srgbClr val="F58026"/>
                </a:solidFill>
                <a:latin typeface="Garamond" charset="0"/>
                <a:ea typeface="Garamond" charset="0"/>
                <a:cs typeface="Garamond" charset="0"/>
              </a:rPr>
              <a:t>Internships</a:t>
            </a:r>
            <a:endParaRPr lang="en-US" sz="2400" b="1" dirty="0">
              <a:solidFill>
                <a:schemeClr val="tx1"/>
              </a:solidFill>
              <a:latin typeface="Garamond" panose="02020404030301010803" pitchFamily="18" charset="0"/>
            </a:endParaRPr>
          </a:p>
          <a:p>
            <a:pPr marL="285750" indent="-285750">
              <a:buFont typeface="Courier New" charset="0"/>
              <a:buChar char="o"/>
            </a:pPr>
            <a:r>
              <a:rPr lang="en-US" sz="1800" dirty="0" smtClean="0">
                <a:solidFill>
                  <a:schemeClr val="tx1"/>
                </a:solidFill>
                <a:latin typeface="Garamond" panose="02020404030301010803" pitchFamily="18" charset="0"/>
              </a:rPr>
              <a:t>Amazon </a:t>
            </a:r>
            <a:r>
              <a:rPr lang="en-US" sz="1800" dirty="0">
                <a:solidFill>
                  <a:schemeClr val="tx1"/>
                </a:solidFill>
                <a:latin typeface="Garamond" panose="02020404030301010803" pitchFamily="18" charset="0"/>
              </a:rPr>
              <a:t>A9 Labs, AT&amp;T, Google, HP Labs, Huawei, IBM Research India, NEC Labs, Qatar Computing Research Institute (QCRI), RedHat </a:t>
            </a:r>
            <a:endParaRPr lang="en-US" sz="1800" dirty="0" smtClean="0">
              <a:solidFill>
                <a:schemeClr val="tx1"/>
              </a:solidFill>
              <a:latin typeface="Garamond" panose="02020404030301010803" pitchFamily="18" charset="0"/>
            </a:endParaRPr>
          </a:p>
          <a:p>
            <a:r>
              <a:rPr lang="en-US" sz="2400" dirty="0">
                <a:solidFill>
                  <a:srgbClr val="F58026"/>
                </a:solidFill>
                <a:latin typeface="Garamond" panose="02020404030301010803" pitchFamily="18" charset="0"/>
              </a:rPr>
              <a:t>F</a:t>
            </a:r>
            <a:r>
              <a:rPr lang="en-US" sz="2400" dirty="0" smtClean="0">
                <a:solidFill>
                  <a:srgbClr val="F58026"/>
                </a:solidFill>
                <a:latin typeface="Garamond" panose="02020404030301010803" pitchFamily="18" charset="0"/>
              </a:rPr>
              <a:t>irst-employment </a:t>
            </a:r>
            <a:r>
              <a:rPr lang="en-US" sz="2400" dirty="0">
                <a:solidFill>
                  <a:srgbClr val="F58026"/>
                </a:solidFill>
                <a:latin typeface="Garamond" panose="02020404030301010803" pitchFamily="18" charset="0"/>
              </a:rPr>
              <a:t>after </a:t>
            </a:r>
            <a:r>
              <a:rPr lang="en-US" sz="2400" dirty="0" smtClean="0">
                <a:solidFill>
                  <a:srgbClr val="F58026"/>
                </a:solidFill>
                <a:latin typeface="Garamond" panose="02020404030301010803" pitchFamily="18" charset="0"/>
              </a:rPr>
              <a:t>graduation</a:t>
            </a:r>
            <a:endParaRPr lang="en-US" sz="2400" dirty="0">
              <a:solidFill>
                <a:srgbClr val="F58026"/>
              </a:solidFill>
              <a:latin typeface="Garamond" panose="02020404030301010803" pitchFamily="18" charset="0"/>
            </a:endParaRPr>
          </a:p>
          <a:p>
            <a:pPr marL="285750" indent="-285750">
              <a:buFont typeface="Courier New" charset="0"/>
              <a:buChar char="o"/>
            </a:pPr>
            <a:r>
              <a:rPr lang="en-US" sz="1800" b="1" dirty="0" smtClean="0">
                <a:solidFill>
                  <a:schemeClr val="tx1"/>
                </a:solidFill>
                <a:latin typeface="Garamond" panose="02020404030301010803" pitchFamily="18" charset="0"/>
              </a:rPr>
              <a:t>Tenure-track assistant professor : </a:t>
            </a:r>
            <a:r>
              <a:rPr lang="en-US" sz="1800" dirty="0" smtClean="0">
                <a:solidFill>
                  <a:schemeClr val="tx1"/>
                </a:solidFill>
                <a:latin typeface="Garamond" panose="02020404030301010803" pitchFamily="18" charset="0"/>
              </a:rPr>
              <a:t>University </a:t>
            </a:r>
            <a:r>
              <a:rPr lang="en-US" sz="1800" dirty="0">
                <a:solidFill>
                  <a:schemeClr val="tx1"/>
                </a:solidFill>
                <a:latin typeface="Garamond" panose="02020404030301010803" pitchFamily="18" charset="0"/>
              </a:rPr>
              <a:t>of </a:t>
            </a:r>
            <a:r>
              <a:rPr lang="en-US" sz="1800" dirty="0" smtClean="0">
                <a:solidFill>
                  <a:schemeClr val="tx1"/>
                </a:solidFill>
                <a:latin typeface="Garamond" panose="02020404030301010803" pitchFamily="18" charset="0"/>
              </a:rPr>
              <a:t>Mississippi</a:t>
            </a:r>
          </a:p>
          <a:p>
            <a:pPr marL="285750" indent="-285750">
              <a:buFont typeface="Courier New" charset="0"/>
              <a:buChar char="o"/>
            </a:pPr>
            <a:r>
              <a:rPr lang="en-US" sz="1800" b="1" dirty="0" smtClean="0">
                <a:solidFill>
                  <a:schemeClr val="tx1"/>
                </a:solidFill>
                <a:latin typeface="Garamond" panose="02020404030301010803" pitchFamily="18" charset="0"/>
              </a:rPr>
              <a:t>Researchers: </a:t>
            </a:r>
            <a:r>
              <a:rPr lang="en-US" sz="1800" dirty="0" smtClean="0">
                <a:solidFill>
                  <a:schemeClr val="tx1"/>
                </a:solidFill>
                <a:latin typeface="Garamond" panose="02020404030301010803" pitchFamily="18" charset="0"/>
              </a:rPr>
              <a:t>Huawei </a:t>
            </a:r>
            <a:r>
              <a:rPr lang="en-US" sz="1800" dirty="0">
                <a:solidFill>
                  <a:schemeClr val="tx1"/>
                </a:solidFill>
                <a:latin typeface="Garamond" panose="02020404030301010803" pitchFamily="18" charset="0"/>
              </a:rPr>
              <a:t>US R&amp;D </a:t>
            </a:r>
            <a:r>
              <a:rPr lang="en-US" sz="1800" dirty="0" smtClean="0">
                <a:solidFill>
                  <a:schemeClr val="tx1"/>
                </a:solidFill>
                <a:latin typeface="Garamond" panose="02020404030301010803" pitchFamily="18" charset="0"/>
              </a:rPr>
              <a:t>Center, </a:t>
            </a:r>
            <a:r>
              <a:rPr lang="en-US" sz="1800" dirty="0">
                <a:solidFill>
                  <a:schemeClr val="tx1"/>
                </a:solidFill>
                <a:latin typeface="Garamond" panose="02020404030301010803" pitchFamily="18" charset="0"/>
              </a:rPr>
              <a:t>IBM Research </a:t>
            </a:r>
            <a:r>
              <a:rPr lang="en-US" sz="1800" dirty="0" smtClean="0">
                <a:solidFill>
                  <a:schemeClr val="tx1"/>
                </a:solidFill>
                <a:latin typeface="Garamond" panose="02020404030301010803" pitchFamily="18" charset="0"/>
              </a:rPr>
              <a:t>India</a:t>
            </a:r>
            <a:endParaRPr lang="en-US" sz="1800" dirty="0">
              <a:solidFill>
                <a:schemeClr val="tx1"/>
              </a:solidFill>
              <a:latin typeface="Garamond" panose="02020404030301010803" pitchFamily="18" charset="0"/>
            </a:endParaRPr>
          </a:p>
          <a:p>
            <a:pPr marL="285750" indent="-285750">
              <a:buFont typeface="Courier New" charset="0"/>
              <a:buChar char="o"/>
            </a:pPr>
            <a:r>
              <a:rPr lang="en-US" sz="1800" b="1" dirty="0" smtClean="0">
                <a:solidFill>
                  <a:schemeClr val="tx1"/>
                </a:solidFill>
                <a:latin typeface="Garamond" panose="02020404030301010803" pitchFamily="18" charset="0"/>
              </a:rPr>
              <a:t>Software engineers:</a:t>
            </a:r>
            <a:r>
              <a:rPr lang="en-US" sz="1800" dirty="0" smtClean="0">
                <a:solidFill>
                  <a:schemeClr val="tx1"/>
                </a:solidFill>
                <a:latin typeface="Garamond" panose="02020404030301010803" pitchFamily="18" charset="0"/>
              </a:rPr>
              <a:t> Akamai</a:t>
            </a:r>
            <a:r>
              <a:rPr lang="en-US" sz="1800" dirty="0">
                <a:solidFill>
                  <a:schemeClr val="tx1"/>
                </a:solidFill>
                <a:latin typeface="Garamond" panose="02020404030301010803" pitchFamily="18" charset="0"/>
              </a:rPr>
              <a:t>, Amazon, Ambit Energy, Capital One, </a:t>
            </a:r>
            <a:r>
              <a:rPr lang="en-US" sz="1800" dirty="0" smtClean="0">
                <a:solidFill>
                  <a:schemeClr val="tx1"/>
                </a:solidFill>
                <a:latin typeface="Garamond" panose="02020404030301010803" pitchFamily="18" charset="0"/>
              </a:rPr>
              <a:t>Cerner, </a:t>
            </a:r>
            <a:r>
              <a:rPr lang="en-US" sz="1800" dirty="0">
                <a:solidFill>
                  <a:schemeClr val="tx1"/>
                </a:solidFill>
                <a:latin typeface="Garamond" panose="02020404030301010803" pitchFamily="18" charset="0"/>
              </a:rPr>
              <a:t>Copper Labs, Dematic, Electronic Arts (EA</a:t>
            </a:r>
            <a:r>
              <a:rPr lang="en-US" sz="1800" dirty="0" smtClean="0">
                <a:solidFill>
                  <a:schemeClr val="tx1"/>
                </a:solidFill>
                <a:latin typeface="Garamond" panose="02020404030301010803" pitchFamily="18" charset="0"/>
              </a:rPr>
              <a:t>)</a:t>
            </a:r>
            <a:r>
              <a:rPr lang="en-US" sz="1800" dirty="0">
                <a:solidFill>
                  <a:schemeClr val="tx1"/>
                </a:solidFill>
                <a:latin typeface="Garamond" panose="02020404030301010803" pitchFamily="18" charset="0"/>
              </a:rPr>
              <a:t> , Google, </a:t>
            </a:r>
            <a:r>
              <a:rPr lang="en-US" sz="1800" dirty="0" smtClean="0">
                <a:solidFill>
                  <a:schemeClr val="tx1"/>
                </a:solidFill>
                <a:latin typeface="Garamond" panose="02020404030301010803" pitchFamily="18" charset="0"/>
              </a:rPr>
              <a:t>Microsoft, Pivotal</a:t>
            </a:r>
            <a:endParaRPr lang="en-US" sz="1800" dirty="0">
              <a:solidFill>
                <a:schemeClr val="tx1"/>
              </a:solidFill>
              <a:latin typeface="Garamond" panose="02020404030301010803" pitchFamily="18" charset="0"/>
            </a:endParaRPr>
          </a:p>
        </p:txBody>
      </p:sp>
    </p:spTree>
    <p:extLst>
      <p:ext uri="{BB962C8B-B14F-4D97-AF65-F5344CB8AC3E}">
        <p14:creationId xmlns:p14="http://schemas.microsoft.com/office/powerpoint/2010/main" val="90895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a:t>
            </a:r>
            <a:r>
              <a:rPr lang="en-US" dirty="0" smtClean="0">
                <a:solidFill>
                  <a:srgbClr val="0064B1"/>
                </a:solidFill>
              </a:rPr>
              <a:t>ollaborators</a:t>
            </a:r>
            <a:endParaRPr lang="en-US" dirty="0">
              <a:solidFill>
                <a:srgbClr val="0064B1"/>
              </a:solidFill>
              <a:latin typeface="Garamond" panose="02020404030301010803" pitchFamily="18" charset="0"/>
            </a:endParaRPr>
          </a:p>
        </p:txBody>
      </p:sp>
      <p:sp>
        <p:nvSpPr>
          <p:cNvPr id="9" name="Text Placeholder 2"/>
          <p:cNvSpPr txBox="1">
            <a:spLocks/>
          </p:cNvSpPr>
          <p:nvPr/>
        </p:nvSpPr>
        <p:spPr>
          <a:xfrm>
            <a:off x="398121" y="1266620"/>
            <a:ext cx="2649882" cy="1910267"/>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Bill  </a:t>
            </a:r>
            <a:r>
              <a:rPr lang="en-US" sz="1600" dirty="0" smtClean="0">
                <a:solidFill>
                  <a:schemeClr val="tx1"/>
                </a:solidFill>
                <a:latin typeface="Garamond" panose="02020404030301010803" pitchFamily="18" charset="0"/>
              </a:rPr>
              <a:t>Adair (Duke)</a:t>
            </a:r>
          </a:p>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Pankaj  </a:t>
            </a:r>
            <a:r>
              <a:rPr lang="en-US" sz="1600" dirty="0" smtClean="0">
                <a:solidFill>
                  <a:schemeClr val="tx1"/>
                </a:solidFill>
                <a:latin typeface="Garamond" panose="02020404030301010803" pitchFamily="18" charset="0"/>
              </a:rPr>
              <a:t>Agarwal (Duke)</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Xiang Ao</a:t>
            </a:r>
            <a:r>
              <a:rPr lang="en-US" sz="1600" dirty="0">
                <a:solidFill>
                  <a:schemeClr val="tx1"/>
                </a:solidFill>
                <a:latin typeface="Garamond" panose="02020404030301010803" pitchFamily="18" charset="0"/>
              </a:rPr>
              <a:t> </a:t>
            </a:r>
            <a:r>
              <a:rPr lang="en-US" sz="1600" dirty="0" smtClean="0">
                <a:solidFill>
                  <a:schemeClr val="tx1"/>
                </a:solidFill>
                <a:latin typeface="Garamond" panose="02020404030301010803" pitchFamily="18" charset="0"/>
              </a:rPr>
              <a:t>(Chinese Academy </a:t>
            </a:r>
            <a:r>
              <a:rPr lang="en-US" sz="1600" dirty="0">
                <a:solidFill>
                  <a:schemeClr val="tx1"/>
                </a:solidFill>
                <a:latin typeface="Garamond" panose="02020404030301010803" pitchFamily="18" charset="0"/>
              </a:rPr>
              <a:t>of </a:t>
            </a:r>
            <a:r>
              <a:rPr lang="en-US" sz="1600" dirty="0" smtClean="0">
                <a:solidFill>
                  <a:schemeClr val="tx1"/>
                </a:solidFill>
                <a:latin typeface="Garamond" panose="02020404030301010803" pitchFamily="18" charset="0"/>
              </a:rPr>
              <a:t>Sciences</a:t>
            </a:r>
            <a:r>
              <a:rPr lang="en-US" sz="1600" dirty="0">
                <a:solidFill>
                  <a:schemeClr val="tx1"/>
                </a:solidFill>
                <a:latin typeface="Garamond" panose="02020404030301010803" pitchFamily="18" charset="0"/>
              </a:rPr>
              <a:t>)</a:t>
            </a:r>
            <a:endParaRPr lang="en-US" sz="16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Vassilis Athitsos (UTA)</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Sourav Bhowmick</a:t>
            </a:r>
            <a:r>
              <a:rPr lang="en-US" sz="1600" dirty="0">
                <a:solidFill>
                  <a:schemeClr val="tx1"/>
                </a:solidFill>
                <a:latin typeface="Garamond" panose="02020404030301010803" pitchFamily="18" charset="0"/>
              </a:rPr>
              <a:t> (Nanyang Technological University </a:t>
            </a:r>
            <a:r>
              <a:rPr lang="en-US" sz="1600" dirty="0" smtClean="0">
                <a:solidFill>
                  <a:schemeClr val="tx1"/>
                </a:solidFill>
                <a:latin typeface="Garamond" panose="02020404030301010803" pitchFamily="18" charset="0"/>
              </a:rPr>
              <a:t>)</a:t>
            </a:r>
          </a:p>
        </p:txBody>
      </p:sp>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6</a:t>
            </a:fld>
            <a:endParaRPr lang="en-US"/>
          </a:p>
        </p:txBody>
      </p:sp>
      <p:sp>
        <p:nvSpPr>
          <p:cNvPr id="11" name="Text Placeholder 2"/>
          <p:cNvSpPr txBox="1">
            <a:spLocks/>
          </p:cNvSpPr>
          <p:nvPr/>
        </p:nvSpPr>
        <p:spPr>
          <a:xfrm>
            <a:off x="6248812" y="1258063"/>
            <a:ext cx="2395655" cy="200003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Angela </a:t>
            </a:r>
            <a:r>
              <a:rPr lang="en-US" sz="1600" dirty="0">
                <a:solidFill>
                  <a:schemeClr val="tx1"/>
                </a:solidFill>
                <a:latin typeface="Garamond" panose="02020404030301010803" pitchFamily="18" charset="0"/>
              </a:rPr>
              <a:t>Lee (UTD)</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Zhiqiang </a:t>
            </a:r>
            <a:r>
              <a:rPr lang="en-US" sz="1600" dirty="0">
                <a:solidFill>
                  <a:schemeClr val="tx1"/>
                </a:solidFill>
                <a:latin typeface="Garamond" panose="02020404030301010803" pitchFamily="18" charset="0"/>
              </a:rPr>
              <a:t>Lin (UTD</a:t>
            </a:r>
            <a:r>
              <a:rPr lang="en-US" sz="1600" dirty="0" smtClean="0">
                <a:solidFill>
                  <a:schemeClr val="tx1"/>
                </a:solidFill>
                <a:latin typeface="Garamond" panose="02020404030301010803" pitchFamily="18" charset="0"/>
              </a:rPr>
              <a:t>)</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Ping Luo (</a:t>
            </a:r>
            <a:r>
              <a:rPr lang="en-US" sz="1600" dirty="0">
                <a:solidFill>
                  <a:schemeClr val="tx1"/>
                </a:solidFill>
                <a:latin typeface="Garamond" panose="02020404030301010803" pitchFamily="18" charset="0"/>
              </a:rPr>
              <a:t>Chinese Academy of Sciences</a:t>
            </a:r>
            <a:r>
              <a:rPr lang="en-US" sz="1600" dirty="0" smtClean="0">
                <a:solidFill>
                  <a:schemeClr val="tx1"/>
                </a:solidFill>
                <a:latin typeface="Garamond" panose="02020404030301010803" pitchFamily="18" charset="0"/>
              </a:rPr>
              <a:t>)</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Mark  </a:t>
            </a:r>
            <a:r>
              <a:rPr lang="en-US" sz="1600" dirty="0">
                <a:solidFill>
                  <a:schemeClr val="tx1"/>
                </a:solidFill>
                <a:latin typeface="Garamond" panose="02020404030301010803" pitchFamily="18" charset="0"/>
              </a:rPr>
              <a:t>Tremayne (</a:t>
            </a:r>
            <a:r>
              <a:rPr lang="en-US" sz="1600" dirty="0" smtClean="0">
                <a:solidFill>
                  <a:schemeClr val="tx1"/>
                </a:solidFill>
                <a:latin typeface="Garamond" panose="02020404030301010803" pitchFamily="18" charset="0"/>
              </a:rPr>
              <a:t>UTA</a:t>
            </a:r>
            <a:r>
              <a:rPr lang="en-US" sz="1600" dirty="0">
                <a:solidFill>
                  <a:schemeClr val="tx1"/>
                </a:solidFill>
                <a:latin typeface="Garamond" panose="02020404030301010803" pitchFamily="18" charset="0"/>
              </a:rPr>
              <a:t>)</a:t>
            </a:r>
            <a:endParaRPr lang="en-US" sz="16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Jun  </a:t>
            </a:r>
            <a:r>
              <a:rPr lang="en-US" sz="1600" dirty="0">
                <a:solidFill>
                  <a:schemeClr val="tx1"/>
                </a:solidFill>
                <a:latin typeface="Garamond" panose="02020404030301010803" pitchFamily="18" charset="0"/>
              </a:rPr>
              <a:t>Yang </a:t>
            </a:r>
            <a:r>
              <a:rPr lang="en-US" sz="1600" dirty="0" smtClean="0">
                <a:solidFill>
                  <a:schemeClr val="tx1"/>
                </a:solidFill>
                <a:latin typeface="Garamond" panose="02020404030301010803" pitchFamily="18" charset="0"/>
              </a:rPr>
              <a:t>(Duke)</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Cong Yu (Google)</a:t>
            </a:r>
          </a:p>
        </p:txBody>
      </p:sp>
      <p:sp>
        <p:nvSpPr>
          <p:cNvPr id="12" name="Text Placeholder 2"/>
          <p:cNvSpPr txBox="1">
            <a:spLocks/>
          </p:cNvSpPr>
          <p:nvPr/>
        </p:nvSpPr>
        <p:spPr>
          <a:xfrm>
            <a:off x="3355230" y="1256039"/>
            <a:ext cx="2774636" cy="2221634"/>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Byron Choi (Hong Kong Baptist University)</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Christoph </a:t>
            </a:r>
            <a:r>
              <a:rPr lang="en-US" sz="1600" dirty="0">
                <a:solidFill>
                  <a:schemeClr val="tx1"/>
                </a:solidFill>
                <a:latin typeface="Garamond" panose="02020404030301010803" pitchFamily="18" charset="0"/>
              </a:rPr>
              <a:t>Csallner (UTA)</a:t>
            </a:r>
          </a:p>
          <a:p>
            <a:pPr marL="342900" indent="-342900">
              <a:buFont typeface="Courier New" panose="02070309020205020404" pitchFamily="49" charset="0"/>
              <a:buChar char="o"/>
            </a:pPr>
            <a:r>
              <a:rPr lang="en-US" sz="1600" dirty="0" smtClean="0">
                <a:solidFill>
                  <a:schemeClr val="tx1"/>
                </a:solidFill>
                <a:latin typeface="Garamond" charset="0"/>
                <a:ea typeface="Garamond" charset="0"/>
                <a:cs typeface="Garamond" charset="0"/>
              </a:rPr>
              <a:t>Peter </a:t>
            </a:r>
            <a:r>
              <a:rPr lang="en-US" sz="1600" dirty="0">
                <a:solidFill>
                  <a:schemeClr val="tx1"/>
                </a:solidFill>
                <a:latin typeface="Garamond" charset="0"/>
                <a:ea typeface="Garamond" charset="0"/>
                <a:cs typeface="Garamond" charset="0"/>
              </a:rPr>
              <a:t>Fray</a:t>
            </a:r>
            <a:r>
              <a:rPr lang="en-US" altLang="zh-CN" sz="1600" dirty="0">
                <a:solidFill>
                  <a:schemeClr val="tx1"/>
                </a:solidFill>
                <a:latin typeface="Garamond" charset="0"/>
                <a:ea typeface="Garamond" charset="0"/>
                <a:cs typeface="Garamond" charset="0"/>
              </a:rPr>
              <a:t>s</a:t>
            </a:r>
            <a:r>
              <a:rPr lang="zh-CN" altLang="en-US" sz="1600" dirty="0">
                <a:solidFill>
                  <a:schemeClr val="tx1"/>
                </a:solidFill>
                <a:latin typeface="Garamond" charset="0"/>
                <a:ea typeface="Garamond" charset="0"/>
                <a:cs typeface="Garamond" charset="0"/>
              </a:rPr>
              <a:t> </a:t>
            </a:r>
            <a:r>
              <a:rPr lang="en-US" altLang="zh-CN" sz="1600" dirty="0">
                <a:solidFill>
                  <a:schemeClr val="tx1"/>
                </a:solidFill>
                <a:latin typeface="Garamond" charset="0"/>
                <a:ea typeface="Garamond" charset="0"/>
                <a:cs typeface="Garamond" charset="0"/>
              </a:rPr>
              <a:t>(University of Technology Sydney</a:t>
            </a:r>
            <a:r>
              <a:rPr lang="en-US" altLang="zh-CN" sz="1600" dirty="0" smtClean="0">
                <a:solidFill>
                  <a:schemeClr val="tx1"/>
                </a:solidFill>
                <a:latin typeface="Garamond" charset="0"/>
                <a:ea typeface="Garamond" charset="0"/>
                <a:cs typeface="Garamond" charset="0"/>
              </a:rPr>
              <a:t>)</a:t>
            </a:r>
            <a:endParaRPr lang="en-US" sz="1600" dirty="0" smtClean="0">
              <a:solidFill>
                <a:schemeClr val="tx1"/>
              </a:solidFill>
              <a:latin typeface="Garamond" charset="0"/>
              <a:ea typeface="Garamond" charset="0"/>
              <a:cs typeface="Garamond" charset="0"/>
            </a:endParaRPr>
          </a:p>
          <a:p>
            <a:pPr marL="342900" indent="-342900">
              <a:buFont typeface="Courier New" panose="02070309020205020404" pitchFamily="49" charset="0"/>
              <a:buChar char="o"/>
            </a:pPr>
            <a:r>
              <a:rPr lang="en-US" sz="1600" dirty="0" smtClean="0">
                <a:solidFill>
                  <a:schemeClr val="tx1"/>
                </a:solidFill>
                <a:latin typeface="Garamond" charset="0"/>
                <a:ea typeface="Garamond" charset="0"/>
                <a:cs typeface="Garamond" charset="0"/>
              </a:rPr>
              <a:t>James  </a:t>
            </a:r>
            <a:r>
              <a:rPr lang="en-US" sz="1600" dirty="0">
                <a:solidFill>
                  <a:schemeClr val="tx1"/>
                </a:solidFill>
                <a:latin typeface="Garamond" charset="0"/>
                <a:ea typeface="Garamond" charset="0"/>
                <a:cs typeface="Garamond" charset="0"/>
              </a:rPr>
              <a:t>Hamilton (Stanford</a:t>
            </a:r>
            <a:r>
              <a:rPr lang="en-US" sz="1600" dirty="0" smtClean="0">
                <a:solidFill>
                  <a:schemeClr val="tx1"/>
                </a:solidFill>
                <a:latin typeface="Garamond" charset="0"/>
                <a:ea typeface="Garamond" charset="0"/>
                <a:cs typeface="Garamond" charset="0"/>
              </a:rPr>
              <a:t>)</a:t>
            </a:r>
            <a:endParaRPr lang="en-US" sz="16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Naeemul Hassan (Mississippi)</a:t>
            </a:r>
          </a:p>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Wei Hu (Nanjing University</a:t>
            </a:r>
            <a:r>
              <a:rPr lang="en-US" sz="1600" dirty="0" smtClean="0">
                <a:solidFill>
                  <a:schemeClr val="tx1"/>
                </a:solidFill>
                <a:latin typeface="Garamond" panose="02020404030301010803" pitchFamily="18" charset="0"/>
              </a:rPr>
              <a:t>)</a:t>
            </a:r>
            <a:endParaRPr lang="en-US" sz="1600" dirty="0">
              <a:solidFill>
                <a:schemeClr val="tx1"/>
              </a:solidFill>
              <a:latin typeface="Garamond" panose="02020404030301010803" pitchFamily="18" charset="0"/>
            </a:endParaRPr>
          </a:p>
        </p:txBody>
      </p:sp>
      <p:sp>
        <p:nvSpPr>
          <p:cNvPr id="17" name="Text Placeholder 2"/>
          <p:cNvSpPr>
            <a:spLocks noGrp="1"/>
          </p:cNvSpPr>
          <p:nvPr>
            <p:ph type="body" sz="quarter" idx="10"/>
          </p:nvPr>
        </p:nvSpPr>
        <p:spPr>
          <a:xfrm>
            <a:off x="389436" y="739011"/>
            <a:ext cx="8363938" cy="391646"/>
          </a:xfrm>
        </p:spPr>
        <p:txBody>
          <a:bodyPr/>
          <a:lstStyle/>
          <a:p>
            <a:r>
              <a:rPr lang="en-US" sz="2800" dirty="0" smtClean="0">
                <a:solidFill>
                  <a:srgbClr val="F58026"/>
                </a:solidFill>
              </a:rPr>
              <a:t>On c</a:t>
            </a:r>
            <a:r>
              <a:rPr lang="en-US" sz="2800" dirty="0" smtClean="0">
                <a:solidFill>
                  <a:srgbClr val="F58026"/>
                </a:solidFill>
                <a:latin typeface="Garamond" panose="02020404030301010803" pitchFamily="18" charset="0"/>
              </a:rPr>
              <a:t>urrent projects</a:t>
            </a:r>
          </a:p>
        </p:txBody>
      </p:sp>
      <p:sp>
        <p:nvSpPr>
          <p:cNvPr id="18" name="Text Placeholder 2"/>
          <p:cNvSpPr txBox="1">
            <a:spLocks/>
          </p:cNvSpPr>
          <p:nvPr/>
        </p:nvSpPr>
        <p:spPr>
          <a:xfrm>
            <a:off x="389436" y="3263258"/>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Garamond" panose="02020404030301010803" pitchFamily="18"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20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20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smtClean="0">
                <a:solidFill>
                  <a:srgbClr val="F58026"/>
                </a:solidFill>
              </a:rPr>
              <a:t>On past projects</a:t>
            </a:r>
          </a:p>
        </p:txBody>
      </p:sp>
      <p:sp>
        <p:nvSpPr>
          <p:cNvPr id="19" name="Text Placeholder 2"/>
          <p:cNvSpPr txBox="1">
            <a:spLocks/>
          </p:cNvSpPr>
          <p:nvPr/>
        </p:nvSpPr>
        <p:spPr>
          <a:xfrm>
            <a:off x="391367" y="3708449"/>
            <a:ext cx="2920674" cy="10659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Sharma Chakravarthy (UTA)</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Fei Chen (LinkedIn)</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Shimin Chen(</a:t>
            </a:r>
            <a:r>
              <a:rPr lang="en-US" sz="1600" dirty="0">
                <a:solidFill>
                  <a:schemeClr val="tx1"/>
                </a:solidFill>
                <a:latin typeface="Garamond" panose="02020404030301010803" pitchFamily="18" charset="0"/>
              </a:rPr>
              <a:t>Chinese Academy of Sciences</a:t>
            </a:r>
            <a:r>
              <a:rPr lang="en-US" sz="1600" dirty="0" smtClean="0">
                <a:solidFill>
                  <a:schemeClr val="tx1"/>
                </a:solidFill>
                <a:latin typeface="Garamond" panose="02020404030301010803" pitchFamily="18" charset="0"/>
              </a:rPr>
              <a:t>)</a:t>
            </a:r>
          </a:p>
        </p:txBody>
      </p:sp>
      <p:sp>
        <p:nvSpPr>
          <p:cNvPr id="20" name="Text Placeholder 2"/>
          <p:cNvSpPr txBox="1">
            <a:spLocks/>
          </p:cNvSpPr>
          <p:nvPr/>
        </p:nvSpPr>
        <p:spPr>
          <a:xfrm>
            <a:off x="6248277" y="3699892"/>
            <a:ext cx="2686845"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Arijit Khan (Nanyang Technological University)</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Min Wang (Visa Research)</a:t>
            </a:r>
          </a:p>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Xifeng Yan (UCSB)</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Nan Zhang (Penn State)</a:t>
            </a:r>
          </a:p>
        </p:txBody>
      </p:sp>
      <p:sp>
        <p:nvSpPr>
          <p:cNvPr id="21" name="Text Placeholder 2"/>
          <p:cNvSpPr txBox="1">
            <a:spLocks/>
          </p:cNvSpPr>
          <p:nvPr/>
        </p:nvSpPr>
        <p:spPr>
          <a:xfrm>
            <a:off x="3354376" y="3697868"/>
            <a:ext cx="2284426" cy="1155701"/>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1600" dirty="0">
                <a:solidFill>
                  <a:schemeClr val="tx1"/>
                </a:solidFill>
                <a:latin typeface="Garamond" panose="02020404030301010803" pitchFamily="18" charset="0"/>
              </a:rPr>
              <a:t>Gautam Das (UTA)</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Chris </a:t>
            </a:r>
            <a:r>
              <a:rPr lang="en-US" sz="1600" dirty="0">
                <a:solidFill>
                  <a:schemeClr val="tx1"/>
                </a:solidFill>
                <a:latin typeface="Garamond" panose="02020404030301010803" pitchFamily="18" charset="0"/>
              </a:rPr>
              <a:t>Ding (UTA)</a:t>
            </a:r>
          </a:p>
          <a:p>
            <a:pPr marL="342900" indent="-342900">
              <a:buFont typeface="Courier New" panose="02070309020205020404" pitchFamily="49" charset="0"/>
              <a:buChar char="o"/>
            </a:pPr>
            <a:r>
              <a:rPr lang="en-US" sz="1600" dirty="0" smtClean="0">
                <a:solidFill>
                  <a:schemeClr val="tx1"/>
                </a:solidFill>
                <a:latin typeface="Garamond" panose="02020404030301010803" pitchFamily="18" charset="0"/>
              </a:rPr>
              <a:t>Ramez </a:t>
            </a:r>
            <a:r>
              <a:rPr lang="en-US" sz="1600" dirty="0">
                <a:solidFill>
                  <a:schemeClr val="tx1"/>
                </a:solidFill>
                <a:latin typeface="Garamond" panose="02020404030301010803" pitchFamily="18" charset="0"/>
              </a:rPr>
              <a:t>Elmasri (UTA)</a:t>
            </a:r>
          </a:p>
          <a:p>
            <a:pPr marL="342900" indent="-342900">
              <a:buFont typeface="Courier New" panose="02070309020205020404" pitchFamily="49" charset="0"/>
              <a:buChar char="o"/>
            </a:pPr>
            <a:r>
              <a:rPr lang="en-US" sz="1600" dirty="0" smtClean="0">
                <a:solidFill>
                  <a:schemeClr val="tx1"/>
                </a:solidFill>
                <a:latin typeface="Garamond" charset="0"/>
                <a:ea typeface="Garamond" charset="0"/>
                <a:cs typeface="Garamond" charset="0"/>
              </a:rPr>
              <a:t>Leonidas Fegaras (UTA)</a:t>
            </a:r>
          </a:p>
        </p:txBody>
      </p:sp>
    </p:spTree>
    <p:extLst>
      <p:ext uri="{BB962C8B-B14F-4D97-AF65-F5344CB8AC3E}">
        <p14:creationId xmlns:p14="http://schemas.microsoft.com/office/powerpoint/2010/main" val="2026905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7</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25991" y="3254990"/>
            <a:ext cx="2518009" cy="1888509"/>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31869" y="53937"/>
            <a:ext cx="2925982" cy="243781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60020" y="2658734"/>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3000" b="1" dirty="0" smtClean="0">
                <a:solidFill>
                  <a:srgbClr val="EE8200"/>
                </a:solidFill>
              </a:rPr>
              <a:t>Toward the Holy Grail of Automated Fact-checking</a:t>
            </a:r>
            <a:endParaRPr lang="en-US" sz="3000" b="1" dirty="0">
              <a:solidFill>
                <a:srgbClr val="EE8200"/>
              </a:solidFill>
            </a:endParaRPr>
          </a:p>
        </p:txBody>
      </p:sp>
      <p:sp>
        <p:nvSpPr>
          <p:cNvPr id="22" name="Text Placeholder 2"/>
          <p:cNvSpPr txBox="1">
            <a:spLocks/>
          </p:cNvSpPr>
          <p:nvPr/>
        </p:nvSpPr>
        <p:spPr>
          <a:xfrm>
            <a:off x="1250065" y="3635796"/>
            <a:ext cx="8329291" cy="1103144"/>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4000" dirty="0" smtClean="0">
                <a:solidFill>
                  <a:schemeClr val="tx1"/>
                </a:solidFill>
                <a:latin typeface="Garamond" panose="02020404030301010803" pitchFamily="18" charset="0"/>
              </a:rPr>
              <a:t>idir.uta.edu/claimbuster</a:t>
            </a:r>
            <a:endParaRPr lang="en-US" sz="4000"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495299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8</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481" y="-21581"/>
            <a:ext cx="7419757" cy="5165081"/>
          </a:xfrm>
          <a:prstGeom prst="rect">
            <a:avLst/>
          </a:prstGeom>
        </p:spPr>
      </p:pic>
    </p:spTree>
    <p:extLst>
      <p:ext uri="{BB962C8B-B14F-4D97-AF65-F5344CB8AC3E}">
        <p14:creationId xmlns:p14="http://schemas.microsoft.com/office/powerpoint/2010/main" val="1739548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smtClean="0">
                <a:solidFill>
                  <a:srgbClr val="FF0000"/>
                </a:solidFill>
                <a:latin typeface="Garamond" panose="02020404030301010803" pitchFamily="18" charset="0"/>
              </a:rPr>
              <a:t>System     </a:t>
            </a:r>
            <a:r>
              <a:rPr lang="en-US" sz="4000" dirty="0" smtClean="0">
                <a:solidFill>
                  <a:schemeClr val="tx1"/>
                </a:solidFill>
                <a:latin typeface="Garamond" panose="02020404030301010803" pitchFamily="18" charset="0"/>
              </a:rPr>
              <a:t>idir.uta.edu/claimbuster</a:t>
            </a:r>
            <a:endParaRPr lang="en-US" sz="4000" dirty="0">
              <a:solidFill>
                <a:schemeClr val="tx1"/>
              </a:solidFill>
              <a:latin typeface="Garamond" panose="020204040303010108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r>
              <a:rPr lang="en-US" sz="4800" b="1" dirty="0" smtClean="0">
                <a:solidFill>
                  <a:srgbClr val="FF0000"/>
                </a:solidFill>
                <a:latin typeface="Garamond" panose="02020404030301010803" pitchFamily="18" charset="0"/>
              </a:rPr>
              <a:t>System     </a:t>
            </a:r>
            <a:r>
              <a:rPr lang="en-US" sz="4000" dirty="0" smtClean="0">
                <a:solidFill>
                  <a:schemeClr val="tx1"/>
                </a:solidFill>
                <a:latin typeface="Garamond" panose="02020404030301010803" pitchFamily="18" charset="0"/>
              </a:rPr>
              <a:t>idir.uta.edu/claimbuster</a:t>
            </a:r>
            <a:endParaRPr lang="en-US" sz="4000" dirty="0">
              <a:solidFill>
                <a:schemeClr val="tx1"/>
              </a:solidFill>
              <a:latin typeface="Garamond" panose="02020404030301010803"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smtClean="0"/>
              <a:t>IDIR Projects and Demos</a:t>
            </a:r>
            <a:endParaRPr lang="en-US" dirty="0"/>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9436" y="1145894"/>
            <a:ext cx="8363938" cy="3693319"/>
          </a:xfrm>
          <a:prstGeom prst="rect">
            <a:avLst/>
          </a:prstGeom>
        </p:spPr>
        <p:txBody>
          <a:bodyPr wrap="square">
            <a:spAutoFit/>
          </a:bodyPr>
          <a:lstStyle/>
          <a:p>
            <a:pPr marL="285750" indent="-285750">
              <a:buFont typeface="Courier New" charset="0"/>
              <a:buChar char="o"/>
            </a:pPr>
            <a:r>
              <a:rPr lang="en-US" sz="1800" dirty="0" smtClean="0">
                <a:solidFill>
                  <a:srgbClr val="0070C0"/>
                </a:solidFill>
                <a:latin typeface="Garamond" charset="0"/>
                <a:ea typeface="Garamond" charset="0"/>
                <a:cs typeface="Garamond" charset="0"/>
              </a:rPr>
              <a:t>Demonstration </a:t>
            </a:r>
            <a:r>
              <a:rPr lang="en-US" sz="1800" dirty="0">
                <a:solidFill>
                  <a:srgbClr val="0070C0"/>
                </a:solidFill>
                <a:latin typeface="Garamond" charset="0"/>
                <a:ea typeface="Garamond" charset="0"/>
                <a:cs typeface="Garamond" charset="0"/>
              </a:rPr>
              <a:t>Videos  </a:t>
            </a:r>
            <a:r>
              <a:rPr lang="en-US" sz="1800" dirty="0">
                <a:solidFill>
                  <a:srgbClr val="0000FF"/>
                </a:solidFill>
                <a:latin typeface="Garamond" charset="0"/>
                <a:ea typeface="Garamond" charset="0"/>
                <a:cs typeface="Garamond" charset="0"/>
                <a:hlinkClick r:id="rId5"/>
              </a:rPr>
              <a:t>https://</a:t>
            </a:r>
            <a:r>
              <a:rPr lang="en-US" sz="1800" dirty="0" smtClean="0">
                <a:solidFill>
                  <a:srgbClr val="0000FF"/>
                </a:solidFill>
                <a:latin typeface="Garamond" charset="0"/>
                <a:ea typeface="Garamond" charset="0"/>
                <a:cs typeface="Garamond" charset="0"/>
                <a:hlinkClick r:id="rId5"/>
              </a:rPr>
              <a:t>vimeo.com/channels/1024406</a:t>
            </a:r>
            <a:r>
              <a:rPr lang="en-US" sz="1800" dirty="0" smtClean="0">
                <a:solidFill>
                  <a:srgbClr val="0000FF"/>
                </a:solidFill>
                <a:latin typeface="Garamond" charset="0"/>
                <a:ea typeface="Garamond" charset="0"/>
                <a:cs typeface="Garamond" charset="0"/>
              </a:rPr>
              <a:t> </a:t>
            </a:r>
            <a:endParaRPr lang="en-US" sz="1800" dirty="0" smtClean="0">
              <a:solidFill>
                <a:srgbClr val="0000FF"/>
              </a:solidFill>
              <a:latin typeface="Garamond" charset="0"/>
              <a:ea typeface="Garamond" charset="0"/>
              <a:cs typeface="Garamond" charset="0"/>
              <a:hlinkClick r:id="rId6"/>
            </a:endParaRPr>
          </a:p>
          <a:p>
            <a:pPr marL="285750" indent="-285750">
              <a:buFont typeface="Courier New" charset="0"/>
              <a:buChar char="o"/>
            </a:pPr>
            <a:endParaRPr lang="en-US" sz="1800" dirty="0" smtClean="0">
              <a:solidFill>
                <a:srgbClr val="0000FF"/>
              </a:solidFill>
              <a:latin typeface="Garamond" charset="0"/>
              <a:ea typeface="Garamond" charset="0"/>
              <a:cs typeface="Garamond" charset="0"/>
              <a:hlinkClick r:id="rId6"/>
            </a:endParaRP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6"/>
              </a:rPr>
              <a:t>Botminator: </a:t>
            </a:r>
            <a:r>
              <a:rPr lang="en-US" sz="1800" dirty="0" smtClean="0">
                <a:solidFill>
                  <a:srgbClr val="000000"/>
                </a:solidFill>
                <a:latin typeface="Garamond" charset="0"/>
                <a:ea typeface="Garamond" charset="0"/>
                <a:cs typeface="Garamond" charset="0"/>
              </a:rPr>
              <a:t>Automated Detection of Fact-news Bots</a:t>
            </a:r>
            <a:endParaRPr lang="en-US" sz="1800" dirty="0" smtClean="0">
              <a:solidFill>
                <a:srgbClr val="0000FF"/>
              </a:solidFill>
              <a:latin typeface="Garamond" charset="0"/>
              <a:ea typeface="Garamond" charset="0"/>
              <a:cs typeface="Garamond" charset="0"/>
              <a:hlinkClick r:id="rId6"/>
            </a:endParaRP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6"/>
              </a:rPr>
              <a:t>ClaimBuster</a:t>
            </a:r>
            <a:r>
              <a:rPr lang="en-US" sz="1800" dirty="0" smtClean="0">
                <a:solidFill>
                  <a:srgbClr val="000000"/>
                </a:solidFill>
                <a:latin typeface="Garamond" charset="0"/>
                <a:ea typeface="Garamond" charset="0"/>
                <a:cs typeface="Garamond" charset="0"/>
              </a:rPr>
              <a:t> (</a:t>
            </a:r>
            <a:r>
              <a:rPr lang="en-US" altLang="zh-CN" sz="1800" dirty="0" smtClean="0">
                <a:solidFill>
                  <a:srgbClr val="000000"/>
                </a:solidFill>
                <a:latin typeface="Garamond" charset="0"/>
                <a:ea typeface="Garamond" charset="0"/>
                <a:cs typeface="Garamond" charset="0"/>
              </a:rPr>
              <a:t>idir.uta.edu/claimbuster)  </a:t>
            </a:r>
            <a:r>
              <a:rPr lang="en-US" sz="1800" dirty="0" smtClean="0">
                <a:solidFill>
                  <a:srgbClr val="000000"/>
                </a:solidFill>
                <a:latin typeface="Garamond" charset="0"/>
                <a:ea typeface="Garamond" charset="0"/>
                <a:cs typeface="Garamond" charset="0"/>
              </a:rPr>
              <a:t>Automated</a:t>
            </a:r>
            <a:r>
              <a:rPr lang="en-US" sz="1800" dirty="0">
                <a:solidFill>
                  <a:srgbClr val="000000"/>
                </a:solidFill>
                <a:latin typeface="Garamond" charset="0"/>
                <a:ea typeface="Garamond" charset="0"/>
                <a:cs typeface="Garamond" charset="0"/>
              </a:rPr>
              <a:t>, Live </a:t>
            </a:r>
            <a:r>
              <a:rPr lang="en-US" sz="1800" dirty="0" smtClean="0">
                <a:solidFill>
                  <a:srgbClr val="000000"/>
                </a:solidFill>
                <a:latin typeface="Garamond" charset="0"/>
                <a:ea typeface="Garamond" charset="0"/>
                <a:cs typeface="Garamond" charset="0"/>
              </a:rPr>
              <a:t>Fact-Checking</a:t>
            </a:r>
            <a:endParaRPr lang="en-US" sz="1800" dirty="0">
              <a:solidFill>
                <a:srgbClr val="000000"/>
              </a:solidFill>
              <a:latin typeface="Garamond" charset="0"/>
              <a:ea typeface="Garamond" charset="0"/>
              <a:cs typeface="Garamond" charset="0"/>
            </a:endParaRP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7"/>
              </a:rPr>
              <a:t>CrewScout</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(idir.uta.edu/crewscout)  </a:t>
            </a:r>
            <a:r>
              <a:rPr lang="en-US" sz="1800" dirty="0">
                <a:solidFill>
                  <a:srgbClr val="000000"/>
                </a:solidFill>
                <a:latin typeface="Garamond" charset="0"/>
                <a:ea typeface="Garamond" charset="0"/>
                <a:cs typeface="Garamond" charset="0"/>
              </a:rPr>
              <a:t>Expert Team Finding by Skyline Groups</a:t>
            </a:r>
          </a:p>
          <a:p>
            <a:pPr marL="285750" indent="-285750">
              <a:buFont typeface="Courier New" charset="0"/>
              <a:buChar char="o"/>
            </a:pPr>
            <a:r>
              <a:rPr lang="en-US" sz="1800" dirty="0">
                <a:solidFill>
                  <a:srgbClr val="0000FF"/>
                </a:solidFill>
                <a:latin typeface="Garamond" charset="0"/>
                <a:ea typeface="Garamond" charset="0"/>
                <a:cs typeface="Garamond" charset="0"/>
                <a:hlinkClick r:id="rId8"/>
              </a:rPr>
              <a:t>ERQ: Entity-Relationship </a:t>
            </a:r>
            <a:r>
              <a:rPr lang="en-US" sz="1800" dirty="0" smtClean="0">
                <a:solidFill>
                  <a:srgbClr val="0000FF"/>
                </a:solidFill>
                <a:latin typeface="Garamond" charset="0"/>
                <a:ea typeface="Garamond" charset="0"/>
                <a:cs typeface="Garamond" charset="0"/>
                <a:hlinkClick r:id="rId8"/>
              </a:rPr>
              <a:t>Query</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(idir.uta.edu/erq) </a:t>
            </a:r>
            <a:r>
              <a:rPr lang="en-US" sz="1800" dirty="0">
                <a:solidFill>
                  <a:srgbClr val="000000"/>
                </a:solidFill>
                <a:latin typeface="Garamond" charset="0"/>
                <a:ea typeface="Garamond" charset="0"/>
                <a:cs typeface="Garamond" charset="0"/>
              </a:rPr>
              <a:t>Structured Entity-Centric Query on Wikipedia</a:t>
            </a: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9"/>
              </a:rPr>
              <a:t>Facetedpedia</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 (idir.uta.edu/facetedpedia) </a:t>
            </a:r>
            <a:r>
              <a:rPr lang="en-US" sz="1800" dirty="0">
                <a:solidFill>
                  <a:srgbClr val="000000"/>
                </a:solidFill>
                <a:latin typeface="Garamond" charset="0"/>
                <a:ea typeface="Garamond" charset="0"/>
                <a:cs typeface="Garamond" charset="0"/>
              </a:rPr>
              <a:t>Faceted search interface for Wikipedia</a:t>
            </a: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10"/>
              </a:rPr>
              <a:t>FactWatcher</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  (idir.uta.edu/factwatcher)  </a:t>
            </a:r>
            <a:r>
              <a:rPr lang="en-US" sz="1800" dirty="0">
                <a:solidFill>
                  <a:srgbClr val="000000"/>
                </a:solidFill>
                <a:latin typeface="Garamond" charset="0"/>
                <a:ea typeface="Garamond" charset="0"/>
                <a:cs typeface="Garamond" charset="0"/>
              </a:rPr>
              <a:t>Automated Monitoring of Facts from Real-World Events</a:t>
            </a: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11"/>
              </a:rPr>
              <a:t>GQBE</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(idir.uta.edu/gqbe)  </a:t>
            </a:r>
            <a:r>
              <a:rPr lang="en-US" sz="1800" dirty="0">
                <a:solidFill>
                  <a:srgbClr val="000000"/>
                </a:solidFill>
                <a:latin typeface="Garamond" charset="0"/>
                <a:ea typeface="Garamond" charset="0"/>
                <a:cs typeface="Garamond" charset="0"/>
              </a:rPr>
              <a:t>Graph Query by Example</a:t>
            </a: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12"/>
              </a:rPr>
              <a:t>Orion</a:t>
            </a:r>
            <a:r>
              <a:rPr lang="en-US" sz="1800" dirty="0">
                <a:solidFill>
                  <a:srgbClr val="0000FF"/>
                </a:solidFill>
                <a:latin typeface="Garamond" charset="0"/>
                <a:ea typeface="Garamond" charset="0"/>
                <a:cs typeface="Garamond" charset="0"/>
              </a:rPr>
              <a:t> </a:t>
            </a:r>
            <a:r>
              <a:rPr lang="en-US" sz="1800" dirty="0" smtClean="0">
                <a:solidFill>
                  <a:srgbClr val="0000FF"/>
                </a:solidFill>
                <a:latin typeface="Garamond" charset="0"/>
                <a:ea typeface="Garamond" charset="0"/>
                <a:cs typeface="Garamond" charset="0"/>
              </a:rPr>
              <a:t>(</a:t>
            </a:r>
            <a:r>
              <a:rPr lang="en-US" sz="1800" dirty="0" smtClean="0">
                <a:solidFill>
                  <a:srgbClr val="000000"/>
                </a:solidFill>
                <a:latin typeface="Garamond" charset="0"/>
                <a:ea typeface="Garamond" charset="0"/>
                <a:cs typeface="Garamond" charset="0"/>
              </a:rPr>
              <a:t>idir.uta.edu/orion)  </a:t>
            </a:r>
            <a:r>
              <a:rPr lang="en-US" sz="1800" dirty="0">
                <a:solidFill>
                  <a:srgbClr val="000000"/>
                </a:solidFill>
                <a:latin typeface="Garamond" charset="0"/>
                <a:ea typeface="Garamond" charset="0"/>
                <a:cs typeface="Garamond" charset="0"/>
              </a:rPr>
              <a:t>Auto-suggestion for Interactive Graph Query Formulation</a:t>
            </a:r>
          </a:p>
          <a:p>
            <a:pPr marL="285750" indent="-285750">
              <a:buFont typeface="Courier New" charset="0"/>
              <a:buChar char="o"/>
            </a:pPr>
            <a:r>
              <a:rPr lang="en-US" sz="1800" dirty="0" smtClean="0">
                <a:solidFill>
                  <a:srgbClr val="0000FF"/>
                </a:solidFill>
                <a:latin typeface="Garamond" charset="0"/>
                <a:ea typeface="Garamond" charset="0"/>
                <a:cs typeface="Garamond" charset="0"/>
                <a:hlinkClick r:id="rId13"/>
              </a:rPr>
              <a:t>TableView</a:t>
            </a:r>
            <a:r>
              <a:rPr lang="en-US" sz="1800" dirty="0">
                <a:solidFill>
                  <a:srgbClr val="000000"/>
                </a:solidFill>
                <a:latin typeface="Garamond" charset="0"/>
                <a:ea typeface="Garamond" charset="0"/>
                <a:cs typeface="Garamond" charset="0"/>
              </a:rPr>
              <a:t> </a:t>
            </a:r>
            <a:r>
              <a:rPr lang="en-US" sz="1800" dirty="0" smtClean="0">
                <a:solidFill>
                  <a:srgbClr val="000000"/>
                </a:solidFill>
                <a:latin typeface="Garamond" charset="0"/>
                <a:ea typeface="Garamond" charset="0"/>
                <a:cs typeface="Garamond" charset="0"/>
              </a:rPr>
              <a:t> Generating Preview Tables for Knowledge Graphs</a:t>
            </a:r>
            <a:endParaRPr lang="en-US" sz="1800" dirty="0">
              <a:solidFill>
                <a:srgbClr val="000000"/>
              </a:solidFill>
              <a:latin typeface="Garamond" charset="0"/>
              <a:ea typeface="Garamond" charset="0"/>
              <a:cs typeface="Garamond" charset="0"/>
            </a:endParaRPr>
          </a:p>
        </p:txBody>
      </p:sp>
      <p:sp>
        <p:nvSpPr>
          <p:cNvPr id="10" name="Slide Number Placeholder 3"/>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9</a:t>
            </a:fld>
            <a:endParaRPr lang="en-US"/>
          </a:p>
        </p:txBody>
      </p:sp>
    </p:spTree>
    <p:extLst>
      <p:ext uri="{BB962C8B-B14F-4D97-AF65-F5344CB8AC3E}">
        <p14:creationId xmlns:p14="http://schemas.microsoft.com/office/powerpoint/2010/main" val="176775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Props1.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2.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11767</TotalTime>
  <Words>665</Words>
  <Application>Microsoft Macintosh PowerPoint</Application>
  <PresentationFormat>On-screen Show (16:9)</PresentationFormat>
  <Paragraphs>109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Courier New</vt:lpstr>
      <vt:lpstr>Garamond</vt:lpstr>
      <vt:lpstr>Segoe UI</vt:lpstr>
      <vt:lpstr>Data Analytics for Computational Journalism</vt:lpstr>
      <vt:lpstr>Innovative Database and Information Systems Research Laboratory</vt:lpstr>
      <vt:lpstr>Funding Sponsors</vt:lpstr>
      <vt:lpstr>In the Press</vt:lpstr>
      <vt:lpstr>Achievements and Recognitions</vt:lpstr>
      <vt:lpstr>IDIR Students</vt:lpstr>
      <vt:lpstr>Collaborators</vt:lpstr>
      <vt:lpstr>PowerPoint Presentation</vt:lpstr>
      <vt:lpstr>PowerPoint Presentation</vt:lpstr>
      <vt:lpstr>IDIR Projects and Demos</vt:lpstr>
    </vt:vector>
  </TitlesOfParts>
  <Manager>&lt;Content Manager Name Here&gt;</Manager>
  <Company>The University of Texas at Arlington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Microsoft Office User</cp:lastModifiedBy>
  <cp:revision>694</cp:revision>
  <cp:lastPrinted>2017-09-08T10:18:07Z</cp:lastPrinted>
  <dcterms:created xsi:type="dcterms:W3CDTF">2013-05-03T04:52:11Z</dcterms:created>
  <dcterms:modified xsi:type="dcterms:W3CDTF">2017-09-08T10:19:34Z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